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306" r:id="rId6"/>
    <p:sldId id="274" r:id="rId7"/>
    <p:sldId id="272" r:id="rId8"/>
    <p:sldId id="273" r:id="rId9"/>
    <p:sldId id="275" r:id="rId10"/>
    <p:sldId id="260" r:id="rId11"/>
    <p:sldId id="264" r:id="rId12"/>
    <p:sldId id="277" r:id="rId13"/>
    <p:sldId id="278" r:id="rId14"/>
    <p:sldId id="279" r:id="rId15"/>
    <p:sldId id="280" r:id="rId16"/>
    <p:sldId id="281" r:id="rId17"/>
    <p:sldId id="265" r:id="rId18"/>
    <p:sldId id="266" r:id="rId19"/>
    <p:sldId id="282" r:id="rId20"/>
    <p:sldId id="283" r:id="rId21"/>
    <p:sldId id="284" r:id="rId22"/>
    <p:sldId id="285" r:id="rId23"/>
    <p:sldId id="286" r:id="rId24"/>
    <p:sldId id="267" r:id="rId25"/>
    <p:sldId id="268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69" r:id="rId46"/>
    <p:sldId id="270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22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36A"/>
    <a:srgbClr val="60A89F"/>
    <a:srgbClr val="FFFFFF"/>
    <a:srgbClr val="91B8DD"/>
    <a:srgbClr val="717171"/>
    <a:srgbClr val="8ABFB9"/>
    <a:srgbClr val="AFCCE7"/>
    <a:srgbClr val="BEDC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84" y="19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9:24.199" idx="7">
    <p:pos x="3169" y="3373"/>
    <p:text>잠재 수평 형상 표현(LHFeat)이 무엇인지 모르겠음😥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21:48.940" idx="8">
    <p:pos x="4298" y="3289"/>
    <p:text>IDCT 는 또 무엇..?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7:47.433" idx="4">
    <p:pos x="1815" y="70"/>
    <p:text>HoHoNet 에 사용되는 기술은 최첨단.이기에 추가적인 계산 오버헤드와 왜곡인식 기술을 현재로썬 모두 적용했다! ERP 왜곡을 초래하기도 함. 그래서 변형된 컨볼루션 계층 제안.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19:07.756" idx="6">
    <p:pos x="3848" y="1193"/>
    <p:text>20면체 그물망이 무엇?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32:43.707" idx="12">
    <p:pos x="4223" y="2619"/>
    <p:text>중요!!!  HoHoNet은 하나의 백본으로만 구성되며 한 단계에서만 훈련됨. 또한 밀도가 높은 깊이를 모델링함.(이전의 기술은 기존의 밀도가 높은 특징에서 깊이 추출!)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35:22.849" idx="13">
    <p:pos x="4223" y="2755"/>
    <p:text>깊이와 특징의 차이인듯!</p:text>
    <p:extLst>
      <p:ext uri="{C676402C-5697-4E1C-873F-D02D1690AC5C}">
        <p15:threadingInfo xmlns:p15="http://schemas.microsoft.com/office/powerpoint/2012/main" timeZoneBias="-540">
          <p15:parentCm authorId="1" idx="1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43:11.858" idx="16">
    <p:pos x="3231" y="3146"/>
    <p:text>그래서 최근의 방법이 무엇..?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43:38.747" idx="17">
    <p:pos x="1839" y="117"/>
    <p:text>이미지의 조밀한 깊이 예측을 위해 컨볼루션 레이어를 제안하였으나, 낮은 해상도로 실행됨. -&gt; 탄젠트 이미지와 비슷하게  hohonet도 고해상도 이미지에서 작동하도록 하여 의미있는 분할 정확도를 달성함.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51:07.326" idx="21">
    <p:pos x="1855" y="117"/>
    <p:text>HorizonNet 과 1D 기능에 대해 비슷함. 그러나 하.. 확실히 무슨차이인지는 모르겠음 ㅠㅠ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7T13:57:38.482" idx="22">
    <p:pos x="3054" y="652"/>
    <p:text>잘 정렬된 이미지가 잘 작동함. 우리 데이터(layoutnet dataset)는 이미 잘 정렬되어 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2021-09-27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0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논문해석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3904065"/>
            <a:ext cx="3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2021. 09. 10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8AB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ED16D-DFC5-49FA-8A42-BE4ABE480F2F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24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50F31-0461-4EF1-898C-CD70B3E4F87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2F037C-A3DF-4624-BD26-861476A0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97C99A-2878-4881-8658-25C13E6D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03B205-A3BC-4E8F-B53F-0F86EA23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8BF7D8-D894-439B-84BA-E43E0AD46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470A03-A79C-4549-B87C-EEF5DF04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Indoor 360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89B11F-957F-4FBE-AF4D-0224CAC2537C}"/>
              </a:ext>
            </a:extLst>
          </p:cNvPr>
          <p:cNvSpPr txBox="1"/>
          <p:nvPr/>
        </p:nvSpPr>
        <p:spPr>
          <a:xfrm>
            <a:off x="5012802" y="1459229"/>
            <a:ext cx="6903581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영상에 대한 장면 모델링은 최근 연구가 증가하고 있는 주제이다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 기반 방법을 용이하게 하기 위해 여러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데이터 세트가 공개된다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세트는 현재 다양한 양식이 제공되는 두 개의 가장 큰 실제 실내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높은 수준의 실내 구조를 모델링하기 위해 인간이 주석을 단 레이아웃 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26, 29, 32, 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더 많은 데이터와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위상배치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Structured3D[30]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가상 환경의 풍부한 데이터 및 구조 주석이 포함된 최근 발표된 사실적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작업에서는 깊이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 및 레이아웃 양식을 모델링하기 위해 실제 데이터 세트에 초점을 맞춘다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5470C2-9585-41F6-AA92-C51572B7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168958"/>
            <a:ext cx="4227810" cy="252008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EF43D1-7C2C-43E2-B9AA-5D693DC94720}"/>
              </a:ext>
            </a:extLst>
          </p:cNvPr>
          <p:cNvSpPr/>
          <p:nvPr/>
        </p:nvSpPr>
        <p:spPr>
          <a:xfrm>
            <a:off x="411707" y="2571778"/>
            <a:ext cx="4227810" cy="645875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EC4572-59A9-40D3-AF72-E9A9BC481818}"/>
              </a:ext>
            </a:extLst>
          </p:cNvPr>
          <p:cNvSpPr/>
          <p:nvPr/>
        </p:nvSpPr>
        <p:spPr>
          <a:xfrm>
            <a:off x="411706" y="3217653"/>
            <a:ext cx="2745561" cy="21134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C1ADBE-3963-4C6F-88A3-AF30AA5351EE}"/>
              </a:ext>
            </a:extLst>
          </p:cNvPr>
          <p:cNvSpPr/>
          <p:nvPr/>
        </p:nvSpPr>
        <p:spPr>
          <a:xfrm>
            <a:off x="4045789" y="2364505"/>
            <a:ext cx="593728" cy="2072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07B084-A817-4799-89A2-816AF5A6392D}"/>
              </a:ext>
            </a:extLst>
          </p:cNvPr>
          <p:cNvSpPr/>
          <p:nvPr/>
        </p:nvSpPr>
        <p:spPr>
          <a:xfrm>
            <a:off x="411705" y="3811120"/>
            <a:ext cx="4227809" cy="45522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6AF9EF-0ADE-4896-9889-179B3D14183C}"/>
              </a:ext>
            </a:extLst>
          </p:cNvPr>
          <p:cNvSpPr/>
          <p:nvPr/>
        </p:nvSpPr>
        <p:spPr>
          <a:xfrm>
            <a:off x="411702" y="4266348"/>
            <a:ext cx="1581000" cy="16711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format.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9F0A69-0E36-485C-8F96-98C8961F1F34}"/>
              </a:ext>
            </a:extLst>
          </p:cNvPr>
          <p:cNvGrpSpPr/>
          <p:nvPr/>
        </p:nvGrpSpPr>
        <p:grpSpPr>
          <a:xfrm>
            <a:off x="600074" y="1534567"/>
            <a:ext cx="4089083" cy="4708835"/>
            <a:chOff x="871378" y="1054752"/>
            <a:chExt cx="4089083" cy="47088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56B55-354A-45AE-9639-69512E27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378" y="1054752"/>
              <a:ext cx="4089083" cy="28732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F32A1B-8F63-4319-854A-FBF8A833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378" y="3928007"/>
              <a:ext cx="4089083" cy="18355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509E52-1CFE-41F2-BCBB-AC0820720B93}"/>
              </a:ext>
            </a:extLst>
          </p:cNvPr>
          <p:cNvSpPr txBox="1"/>
          <p:nvPr/>
        </p:nvSpPr>
        <p:spPr>
          <a:xfrm>
            <a:off x="4928191" y="783875"/>
            <a:ext cx="6753362" cy="488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형식을 입력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가지 표준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형식이 일반적으로 문헌에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등각 투영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다중 원근 투영법 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iii) 20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그물망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모든 정보를 하나의 이미지에 보존하지만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투시 이미지를 위해 설계된 기존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계층의 성능을 저하시킬 수 있는 왜곡을 초래하기도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 문제를 해결하기 위해 많은 변형된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[6, 7, 19, 20, 22]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제안되었다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신호를 여러 평면 이미지에 투영하면 사전 훈련된 모델이 많은 고전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사용할 수 있지만 각 보기의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FOV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제한적이다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views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사이에 상황 정보를 전달하기 위해 몇 가지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padding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[4, 24]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view sampling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전략이 제안된다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장면 모델링을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통한 전방위 입력을 나타내는 몇 가지 접근방식이 제안된다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[16, 28].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연구에서 우리 모델은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형식으로 채택하고 고전적인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직접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추가적인 계산 오버헤드와 함께 왜곡 인식 기술을 모델에 통합하면 잠재적으로 성능을 향상시킬 수 있다고 추측하지만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방법이 이미 최첨단 성능을 달성하고 있기 때문에 그러한 방향으로 추구할 수 있는 방향으로 벗어나지 않는다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5069D1-67F5-4DD6-B4B7-21665A424E45}"/>
              </a:ext>
            </a:extLst>
          </p:cNvPr>
          <p:cNvSpPr/>
          <p:nvPr/>
        </p:nvSpPr>
        <p:spPr>
          <a:xfrm>
            <a:off x="600072" y="2382335"/>
            <a:ext cx="4089083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320DDC-8657-4981-9222-40E18FE68589}"/>
              </a:ext>
            </a:extLst>
          </p:cNvPr>
          <p:cNvSpPr/>
          <p:nvPr/>
        </p:nvSpPr>
        <p:spPr>
          <a:xfrm>
            <a:off x="600073" y="3181840"/>
            <a:ext cx="2685293" cy="180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61A0C1-BC36-498B-BE20-14166A72B1F9}"/>
              </a:ext>
            </a:extLst>
          </p:cNvPr>
          <p:cNvSpPr/>
          <p:nvPr/>
        </p:nvSpPr>
        <p:spPr>
          <a:xfrm>
            <a:off x="1950181" y="2179135"/>
            <a:ext cx="2736851" cy="203199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BA5138-B43B-412E-816E-22BAB0EC7DDE}"/>
              </a:ext>
            </a:extLst>
          </p:cNvPr>
          <p:cNvSpPr/>
          <p:nvPr/>
        </p:nvSpPr>
        <p:spPr>
          <a:xfrm>
            <a:off x="610755" y="4407822"/>
            <a:ext cx="4076277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EAB425-1524-4E48-AC4C-ED98B8E88573}"/>
              </a:ext>
            </a:extLst>
          </p:cNvPr>
          <p:cNvSpPr/>
          <p:nvPr/>
        </p:nvSpPr>
        <p:spPr>
          <a:xfrm>
            <a:off x="600073" y="4587822"/>
            <a:ext cx="2844464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185767-4830-430D-96B3-99139B8BF3CA}"/>
              </a:ext>
            </a:extLst>
          </p:cNvPr>
          <p:cNvSpPr/>
          <p:nvPr/>
        </p:nvSpPr>
        <p:spPr>
          <a:xfrm>
            <a:off x="2760955" y="4163627"/>
            <a:ext cx="1926077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C73F4A-2FDD-4F9A-A541-FC35F2419273}"/>
              </a:ext>
            </a:extLst>
          </p:cNvPr>
          <p:cNvSpPr/>
          <p:nvPr/>
        </p:nvSpPr>
        <p:spPr>
          <a:xfrm>
            <a:off x="610754" y="5202501"/>
            <a:ext cx="4089083" cy="103259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092358-195F-447A-B2CE-7DF6F8EFAFC1}"/>
              </a:ext>
            </a:extLst>
          </p:cNvPr>
          <p:cNvSpPr/>
          <p:nvPr/>
        </p:nvSpPr>
        <p:spPr>
          <a:xfrm>
            <a:off x="2760954" y="5022501"/>
            <a:ext cx="1926077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24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Depth estimation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04061-E7CB-444B-B419-5C5727DA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350285"/>
            <a:ext cx="4221253" cy="27691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66BE32-92B5-4679-B4F7-ACE7EFFD9D14}"/>
              </a:ext>
            </a:extLst>
          </p:cNvPr>
          <p:cNvSpPr txBox="1"/>
          <p:nvPr/>
        </p:nvSpPr>
        <p:spPr>
          <a:xfrm>
            <a:off x="4887665" y="1925386"/>
            <a:ext cx="6299633" cy="361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깊이 추정</a:t>
            </a: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이미지의 깊이를 모델링하기 위해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OmniDepth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[31]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왜곡을 고려하여 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encoder-decoder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architecture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설계한다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PanoPopups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[8]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평면 인식 손실로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깊이를 학습하는 것이 합성 환경에 도움이 된다는 것을 보여준다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조밀한 깊이 추정에 대한 최근 연구는 다른 투영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 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또는 다른 양식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27]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공동으로 학습할 것을 제안한다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계단식 훈련 단계를 가진 여러 백본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(backbone)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대부분의 최신 방법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대조적으로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하나의 백본으로만 구성되며 한 단계에서만 훈련된다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소형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밀도가 높은 깊이를 모델링하는 반면 이전의 기술은 기존의 밀도가 높은 특징에서 깊이를 추정한다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874A6-F37A-40DB-BCF0-55179A9ED59B}"/>
              </a:ext>
            </a:extLst>
          </p:cNvPr>
          <p:cNvSpPr txBox="1"/>
          <p:nvPr/>
        </p:nvSpPr>
        <p:spPr>
          <a:xfrm>
            <a:off x="155253" y="6466006"/>
            <a:ext cx="9879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(Encoder) : </a:t>
            </a:r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진수를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암호화 시켜주는 논리 회로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2^n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 조합으로 구성되어 있다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 algn="l"/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(Decoder) : </a:t>
            </a:r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엔코더와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반대로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되어있는 데이터를 복원시키는 논리 회로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2^n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출력으로 구성되어 있다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51AE53-1B14-4278-A2C8-0CF33ACC634A}"/>
              </a:ext>
            </a:extLst>
          </p:cNvPr>
          <p:cNvSpPr/>
          <p:nvPr/>
        </p:nvSpPr>
        <p:spPr>
          <a:xfrm>
            <a:off x="411707" y="3205894"/>
            <a:ext cx="4221253" cy="2351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D9E66-F10D-42A9-A498-985DD1CB2633}"/>
              </a:ext>
            </a:extLst>
          </p:cNvPr>
          <p:cNvSpPr/>
          <p:nvPr/>
        </p:nvSpPr>
        <p:spPr>
          <a:xfrm>
            <a:off x="788443" y="3000654"/>
            <a:ext cx="3844518" cy="20524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240ED1-BD8B-4B50-B671-EB7F34853C7C}"/>
              </a:ext>
            </a:extLst>
          </p:cNvPr>
          <p:cNvSpPr/>
          <p:nvPr/>
        </p:nvSpPr>
        <p:spPr>
          <a:xfrm>
            <a:off x="411707" y="4061503"/>
            <a:ext cx="4227809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19CEEA-DE74-45F2-BAAE-4171FB89ABB6}"/>
              </a:ext>
            </a:extLst>
          </p:cNvPr>
          <p:cNvSpPr/>
          <p:nvPr/>
        </p:nvSpPr>
        <p:spPr>
          <a:xfrm>
            <a:off x="2219417" y="3817309"/>
            <a:ext cx="2420099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5D829-648F-4165-A66F-757875D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68" y="422864"/>
            <a:ext cx="2138773" cy="12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6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Semantic segmentation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E4DEDC-44B5-4CCB-9F20-82CFF41F3A48}"/>
              </a:ext>
            </a:extLst>
          </p:cNvPr>
          <p:cNvGrpSpPr/>
          <p:nvPr/>
        </p:nvGrpSpPr>
        <p:grpSpPr>
          <a:xfrm>
            <a:off x="600074" y="1883106"/>
            <a:ext cx="3713578" cy="3403070"/>
            <a:chOff x="469758" y="2565930"/>
            <a:chExt cx="3558624" cy="31844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664350-EA36-44DB-82C8-48960F95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58" y="2565930"/>
              <a:ext cx="3558624" cy="6167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D06AC7-F875-43D4-A688-B0B2C2E5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58" y="3114931"/>
              <a:ext cx="3558624" cy="263549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5F4E39-3CC4-4E8E-BA96-D92934AD7D24}"/>
              </a:ext>
            </a:extLst>
          </p:cNvPr>
          <p:cNvSpPr txBox="1"/>
          <p:nvPr/>
        </p:nvSpPr>
        <p:spPr>
          <a:xfrm>
            <a:off x="4603345" y="1691289"/>
            <a:ext cx="6833659" cy="4126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의미론적 세분화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분할은 장면 모델링의 기본 작업이다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DistConv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조밀한 깊이 및 의미 예측을 위한 왜곡 인식 변형 가능한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제안한다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위한 최근의 대부분의 방법은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정이십면체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관련된 표현으로 작동하는 훈련 가능한 층을 설계한다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[5, 12, 16, 28].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위의 모든 방법은 파노라마 신호에 대해 비교적 낮은 해상도로 실행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고해상도 파노라마를 처리하고 미리 훈련된 가중치를 투시 이미지에 배치할 수 있는 세분화된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면체에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접하는 다중 평면 이미지에 전방위 신호를 투사한다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마찬가지로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 고해상도 이미지에서 작동할 수 있으며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더 나은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 정확도를 달성하는 데 필수적인 요소로 나타났다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최근의 방법과 대조적으로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직접 실행되며 고도로 최적화된 딥 러닝 라이브러리는 모든 작업을 쉽게 구현할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4F56C5-BDE4-4F60-9675-6E9DA476B301}"/>
              </a:ext>
            </a:extLst>
          </p:cNvPr>
          <p:cNvSpPr/>
          <p:nvPr/>
        </p:nvSpPr>
        <p:spPr>
          <a:xfrm>
            <a:off x="600074" y="2285926"/>
            <a:ext cx="3713578" cy="11430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99BDAF-E5D0-4E37-ABE2-782A726B4CF3}"/>
              </a:ext>
            </a:extLst>
          </p:cNvPr>
          <p:cNvSpPr/>
          <p:nvPr/>
        </p:nvSpPr>
        <p:spPr>
          <a:xfrm>
            <a:off x="600074" y="3429000"/>
            <a:ext cx="1211793" cy="18386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3E8EA8-0B6E-492D-8240-FF88D5534C4E}"/>
              </a:ext>
            </a:extLst>
          </p:cNvPr>
          <p:cNvSpPr/>
          <p:nvPr/>
        </p:nvSpPr>
        <p:spPr>
          <a:xfrm>
            <a:off x="3928533" y="2120707"/>
            <a:ext cx="385119" cy="1652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12E8EA-7273-4A33-95BA-7F4E6B09489A}"/>
              </a:ext>
            </a:extLst>
          </p:cNvPr>
          <p:cNvSpPr/>
          <p:nvPr/>
        </p:nvSpPr>
        <p:spPr>
          <a:xfrm>
            <a:off x="600075" y="3621402"/>
            <a:ext cx="3713578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738D92-4773-4A32-92A9-ED0FCF821140}"/>
              </a:ext>
            </a:extLst>
          </p:cNvPr>
          <p:cNvSpPr/>
          <p:nvPr/>
        </p:nvSpPr>
        <p:spPr>
          <a:xfrm>
            <a:off x="1811867" y="3437468"/>
            <a:ext cx="2501785" cy="1872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B0090-C340-44AC-89CA-CBFFE37BD0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44" t="39485" r="4065" b="34350"/>
          <a:stretch/>
        </p:blipFill>
        <p:spPr>
          <a:xfrm>
            <a:off x="8824404" y="561974"/>
            <a:ext cx="2397502" cy="15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0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Latent horizontal features 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0781B4-A727-48BF-BA33-3D18BBFC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1" y="1344225"/>
            <a:ext cx="4149319" cy="2298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081E7E-16D8-46AD-8C0F-4FC370923CE5}"/>
              </a:ext>
            </a:extLst>
          </p:cNvPr>
          <p:cNvSpPr txBox="1"/>
          <p:nvPr/>
        </p:nvSpPr>
        <p:spPr>
          <a:xfrm>
            <a:off x="4555488" y="1054752"/>
            <a:ext cx="7390077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잠재 수평 특성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기능을 사용하는 동기에 대해 </a:t>
            </a: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밀접한 관련이 있다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특정 레이아웃 재구성 작업만 처리하고 수평 양식만 예측할 수 있다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훨씬 더 나은 속도와 정확도로 인코딩하기 위한 새로운 아키텍처를 설계하고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중요한 것은 조밀한 양식 전체 장면 모델링을 가능하게 하는 제안된 수평선 대 밀도 모듈을 통해 출력 공간의 제약을 완화한다는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콤팩트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dense depth estimation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segmentation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포함한 더 많은 작업에 효과적으로 적용될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96B44-6581-48EE-ADB0-85AF68959E77}"/>
              </a:ext>
            </a:extLst>
          </p:cNvPr>
          <p:cNvSpPr/>
          <p:nvPr/>
        </p:nvSpPr>
        <p:spPr>
          <a:xfrm>
            <a:off x="177276" y="2368357"/>
            <a:ext cx="4142024" cy="68389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BE96E-596A-429D-BFC2-2A5B49E7D75F}"/>
              </a:ext>
            </a:extLst>
          </p:cNvPr>
          <p:cNvSpPr/>
          <p:nvPr/>
        </p:nvSpPr>
        <p:spPr>
          <a:xfrm>
            <a:off x="177276" y="3052254"/>
            <a:ext cx="2315846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2A5BD1-F3BF-4A56-B1DF-A54D9B60B99F}"/>
              </a:ext>
            </a:extLst>
          </p:cNvPr>
          <p:cNvSpPr/>
          <p:nvPr/>
        </p:nvSpPr>
        <p:spPr>
          <a:xfrm>
            <a:off x="1448335" y="2182090"/>
            <a:ext cx="2878260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1F08FE-E9E4-4A80-B362-F969695FE4E1}"/>
              </a:ext>
            </a:extLst>
          </p:cNvPr>
          <p:cNvSpPr/>
          <p:nvPr/>
        </p:nvSpPr>
        <p:spPr>
          <a:xfrm>
            <a:off x="177276" y="1560405"/>
            <a:ext cx="4149318" cy="62168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6CA357-1DF9-45BB-AC1E-C94E43A43375}"/>
              </a:ext>
            </a:extLst>
          </p:cNvPr>
          <p:cNvSpPr/>
          <p:nvPr/>
        </p:nvSpPr>
        <p:spPr>
          <a:xfrm>
            <a:off x="177275" y="2181157"/>
            <a:ext cx="1271060" cy="18626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62490-5B9C-42D1-972D-9FABB03E7E19}"/>
              </a:ext>
            </a:extLst>
          </p:cNvPr>
          <p:cNvSpPr/>
          <p:nvPr/>
        </p:nvSpPr>
        <p:spPr>
          <a:xfrm>
            <a:off x="3277135" y="1377346"/>
            <a:ext cx="1056754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001E0-3E2C-4856-A72D-C8824E13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71" y="3580897"/>
            <a:ext cx="5527396" cy="3221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76EAC-A970-4376-A667-4FA79FF61F5A}"/>
              </a:ext>
            </a:extLst>
          </p:cNvPr>
          <p:cNvSpPr txBox="1"/>
          <p:nvPr/>
        </p:nvSpPr>
        <p:spPr>
          <a:xfrm>
            <a:off x="3725332" y="5144443"/>
            <a:ext cx="20150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HorizonNet</a:t>
            </a:r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⇒</a:t>
            </a:r>
            <a:endParaRPr lang="ko-KR" altLang="en-US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06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80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Figure 3:  An overview of the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framework for dense depth estimation.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1C1D1-1404-4604-BF55-97284BF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26" y="1054752"/>
            <a:ext cx="8094858" cy="294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2E7D0-9756-4EB9-A189-8CD6C02B3EBF}"/>
              </a:ext>
            </a:extLst>
          </p:cNvPr>
          <p:cNvSpPr txBox="1"/>
          <p:nvPr/>
        </p:nvSpPr>
        <p:spPr>
          <a:xfrm>
            <a:off x="126348" y="3972123"/>
            <a:ext cx="11727636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3: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조밀한 깊이 추정을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 개요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파노라마는 먼저 백본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처리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 피라미드는 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EHC(Efficient Height Compression)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모듈과 정교화를 위한 다중 헤드 자기 주의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(MHSA)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모듈에 의해 압착 및 융합된다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상세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 참조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콤팩트하며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이미지가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3×512×1024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경우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256×1024),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전체 네트워크가 기존의 인코더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네트워크보다 훨씬 빠르게 조밀한 기능을 실행할 수 있다는 점에 유의한다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최종 예측을 산출하기 위해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DCT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영역에서 예측이 우수한 결과를 가져온다는 것을 발견하여 각 열의 예측에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(3.4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 자세히 설명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항과 보충 자료에는 더 많은 건축 세부 사항이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2D412-8388-4323-8890-ABC7FB4D47C1}"/>
              </a:ext>
            </a:extLst>
          </p:cNvPr>
          <p:cNvSpPr txBox="1"/>
          <p:nvPr/>
        </p:nvSpPr>
        <p:spPr>
          <a:xfrm>
            <a:off x="4899626" y="4124473"/>
            <a:ext cx="301545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 EHC module for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C54F7-3C75-4620-BA9E-B2993EEA88F1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2F31-2EE9-4643-9B09-2E6D5936D3AB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7B9C84-E0AB-459E-899A-4220C4BB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1704B5-2EFF-40C0-ADD7-D0A0055E8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926EA6-E0A9-4308-A38F-9FFA955D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116AC5-B9F9-47FD-A010-34D84DD88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F9CAA9-3F6D-498F-AC16-9353DF6A2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3.1 Framework overview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109D48-F282-4244-9010-53384E800FD0}"/>
              </a:ext>
            </a:extLst>
          </p:cNvPr>
          <p:cNvGrpSpPr/>
          <p:nvPr/>
        </p:nvGrpSpPr>
        <p:grpSpPr>
          <a:xfrm>
            <a:off x="463906" y="1126087"/>
            <a:ext cx="3081169" cy="5599424"/>
            <a:chOff x="711792" y="1106631"/>
            <a:chExt cx="3463259" cy="6171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7D9448-1C28-4723-883A-1532224C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792" y="1106631"/>
              <a:ext cx="3463259" cy="158703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A61C5D-C30C-429B-B5C6-8D17481B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792" y="2641480"/>
              <a:ext cx="3463259" cy="46366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/>
              <p:nvPr/>
            </p:nvSpPr>
            <p:spPr>
              <a:xfrm>
                <a:off x="3643423" y="770038"/>
                <a:ext cx="8422228" cy="5936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프레임워크의 개요는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아래에 자세한 내용을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360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이미지를 입력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360°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영상에 표준 등각 투영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(ERP)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ERP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이미지의 해상도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 × </m:t>
                    </m:r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하이퍼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파라미터이며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벤치마크의 표준 관행에 따라 설정한다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중력 방향이 이미지의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y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축과 정렬된 경우 이미지 열의 구조 신호가 압축 후 더 잘 보존된다는 것을 보여주는데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이는 열을 잠재 벡터로 인코딩하는 데에도 바람직한 특성이다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벤치마크에서 제공하는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데이터가 대부분 잘 정렬되어 있으므로 사전 처리를 적용하지 않습니다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향후 애플리케이션에서는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IMU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센서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 VP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탐지 알고리즘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[29, 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견고성을 높이기 위해 입력을 사전 처리하고 정렬하는 것을 고려할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Backbone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[10]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단계의 중간 기능은 기능 피라미드를 형성한다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잠재 수평 특징 추출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).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특징 피라미드에서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추출하기 위한 효율적인 높이 압축 모듈을 제안한다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모듈을 자세히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작업의 대상 채널 수를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: 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깊이 추정을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설정되고 의미론적 세분화를 위한 클래스 수로 설정된다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주어졌을 때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어떻게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예측하는지 보여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3.4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제안된 효율적인 프레임워크의 잠재적 적용을 광범위하게 확장하는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dirty="0" err="1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밀도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산출하는 첫 번째 방법을 제안한다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423" y="770038"/>
                <a:ext cx="8422228" cy="5936305"/>
              </a:xfrm>
              <a:prstGeom prst="rect">
                <a:avLst/>
              </a:prstGeom>
              <a:blipFill>
                <a:blip r:embed="rId5"/>
                <a:stretch>
                  <a:fillRect l="-72" r="-507" b="-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E6191-29A6-4C75-A16F-DECE0EC62262}"/>
              </a:ext>
            </a:extLst>
          </p:cNvPr>
          <p:cNvSpPr/>
          <p:nvPr/>
        </p:nvSpPr>
        <p:spPr>
          <a:xfrm>
            <a:off x="463906" y="1917624"/>
            <a:ext cx="3081169" cy="1062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CEE3EB-07A1-4FD4-A5CE-780302FBC6E3}"/>
              </a:ext>
            </a:extLst>
          </p:cNvPr>
          <p:cNvSpPr/>
          <p:nvPr/>
        </p:nvSpPr>
        <p:spPr>
          <a:xfrm>
            <a:off x="463906" y="2980782"/>
            <a:ext cx="1045298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7988F-7B06-4B5B-ADA5-E9D45EAE9B52}"/>
              </a:ext>
            </a:extLst>
          </p:cNvPr>
          <p:cNvSpPr txBox="1"/>
          <p:nvPr/>
        </p:nvSpPr>
        <p:spPr>
          <a:xfrm>
            <a:off x="3750317" y="36379"/>
            <a:ext cx="842222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b="1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관성 측정 장치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(IMU)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가속도계와 회전 속도계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때로는 자력계의 조합을 사용하여 신체의 특정한 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각도 비율 및 때로는 신체를 둘러싼 자기장을 측정하고 보고하는 전자 장치</a:t>
            </a:r>
            <a:endParaRPr lang="ko-KR" altLang="en-US" sz="10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7C56E-8053-49EB-B4C5-93B70EA33886}"/>
              </a:ext>
            </a:extLst>
          </p:cNvPr>
          <p:cNvSpPr/>
          <p:nvPr/>
        </p:nvSpPr>
        <p:spPr>
          <a:xfrm>
            <a:off x="463906" y="5956918"/>
            <a:ext cx="3081169" cy="756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53087-61D7-4452-A985-900FACCA9481}"/>
              </a:ext>
            </a:extLst>
          </p:cNvPr>
          <p:cNvSpPr/>
          <p:nvPr/>
        </p:nvSpPr>
        <p:spPr>
          <a:xfrm>
            <a:off x="1608133" y="5773858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8DCD2C-0AE9-4F2E-84E5-6BE8A1659952}"/>
              </a:ext>
            </a:extLst>
          </p:cNvPr>
          <p:cNvGrpSpPr/>
          <p:nvPr/>
        </p:nvGrpSpPr>
        <p:grpSpPr>
          <a:xfrm>
            <a:off x="187954" y="2152020"/>
            <a:ext cx="3336453" cy="3949430"/>
            <a:chOff x="196799" y="1296771"/>
            <a:chExt cx="4038600" cy="4761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5DAD8A-76FE-48B8-80E2-408EC35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99" y="1296771"/>
              <a:ext cx="4038600" cy="21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6F8ADB-7947-4DC0-81D3-4DE5F3D4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99" y="3429000"/>
              <a:ext cx="4038600" cy="2628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/>
              <p:nvPr/>
            </p:nvSpPr>
            <p:spPr>
              <a:xfrm>
                <a:off x="3710901" y="2645250"/>
                <a:ext cx="8280175" cy="389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효율 높이 압축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모듈은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리는 먼저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피라미드에서 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높이를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짜내기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블록을 사용한다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 결과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형상이 합산으로 간단히 융합된다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 내에서 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채널 감소를 위해 먼저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블록에 의해 처리된 다음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</a:t>
                </a:r>
                <a:r>
                  <a:rPr lang="en-US" altLang="ko-KR" sz="11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되고 마지막으로 다른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블록이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개선한다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효율적으로 줄이기 위해 커널 크기를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(h, 1)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설정하여 패딩 없이 전체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커버하는 깊이 있는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레이어인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설계한다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블록의 파라미터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주어지면 자동으로 사전 계산된다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마지막으로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레이어는 채널 수를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잠재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변환하고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높이 치수는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레이어에 의해 이미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감소되었기 때문에 간단히 폐기된다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초기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더욱 세분화하기 위해 유사한 선행 작업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수평 예측을 위해 양방향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LSTM[11]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반복 계층이 심층 순 처리 시간의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22%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차지한다는 것을 발견하여 대신 다중 헤드 셀프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어텐션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[23](MHSA)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우리의 결과는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MHSA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더 빨리 실행되고 정확도가 더 향상된다는 것을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01" y="2645250"/>
                <a:ext cx="8280175" cy="3892412"/>
              </a:xfrm>
              <a:prstGeom prst="rect">
                <a:avLst/>
              </a:prstGeom>
              <a:blipFill>
                <a:blip r:embed="rId5"/>
                <a:stretch>
                  <a:fillRect l="-74" b="-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88D73E88-0ADE-4EC3-8735-6375774AF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4" b="33736"/>
          <a:stretch/>
        </p:blipFill>
        <p:spPr>
          <a:xfrm>
            <a:off x="7852145" y="214303"/>
            <a:ext cx="3952438" cy="2334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1A3682-4C54-41F4-A055-C1D423555337}"/>
              </a:ext>
            </a:extLst>
          </p:cNvPr>
          <p:cNvSpPr/>
          <p:nvPr/>
        </p:nvSpPr>
        <p:spPr>
          <a:xfrm>
            <a:off x="187954" y="3928816"/>
            <a:ext cx="3336453" cy="48754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695BA-C5E3-4C08-8016-930C2D12EFD2}"/>
              </a:ext>
            </a:extLst>
          </p:cNvPr>
          <p:cNvSpPr/>
          <p:nvPr/>
        </p:nvSpPr>
        <p:spPr>
          <a:xfrm>
            <a:off x="187954" y="4416358"/>
            <a:ext cx="2727966" cy="175098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C285F-A0C8-46D2-92EC-EE8DD4498008}"/>
              </a:ext>
            </a:extLst>
          </p:cNvPr>
          <p:cNvSpPr/>
          <p:nvPr/>
        </p:nvSpPr>
        <p:spPr>
          <a:xfrm>
            <a:off x="729574" y="3740900"/>
            <a:ext cx="2794833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BB1AF-1B7C-4514-A26F-C9246AA5972B}"/>
              </a:ext>
            </a:extLst>
          </p:cNvPr>
          <p:cNvSpPr/>
          <p:nvPr/>
        </p:nvSpPr>
        <p:spPr>
          <a:xfrm>
            <a:off x="200924" y="2764605"/>
            <a:ext cx="3323483" cy="97464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652C89-7EAA-4C7D-BB8E-6745259553B7}"/>
              </a:ext>
            </a:extLst>
          </p:cNvPr>
          <p:cNvSpPr/>
          <p:nvPr/>
        </p:nvSpPr>
        <p:spPr>
          <a:xfrm>
            <a:off x="1587465" y="2582332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F56F1-1911-497B-8A64-88B80F1F5DA9}"/>
              </a:ext>
            </a:extLst>
          </p:cNvPr>
          <p:cNvSpPr/>
          <p:nvPr/>
        </p:nvSpPr>
        <p:spPr>
          <a:xfrm>
            <a:off x="200924" y="3736028"/>
            <a:ext cx="528650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97E85A-C438-44C8-A253-5F5D1FD9B7E2}"/>
              </a:ext>
            </a:extLst>
          </p:cNvPr>
          <p:cNvSpPr/>
          <p:nvPr/>
        </p:nvSpPr>
        <p:spPr>
          <a:xfrm>
            <a:off x="200924" y="4591456"/>
            <a:ext cx="3323483" cy="48754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B9B43C-FC49-4CDD-83A6-2F7B2612E130}"/>
              </a:ext>
            </a:extLst>
          </p:cNvPr>
          <p:cNvSpPr/>
          <p:nvPr/>
        </p:nvSpPr>
        <p:spPr>
          <a:xfrm>
            <a:off x="2915920" y="4415767"/>
            <a:ext cx="603054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5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069562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046275" y="395684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2. Related work</a:t>
            </a:r>
            <a:endParaRPr lang="ko-KR" altLang="en-US" sz="17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2986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3. Approach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062497" y="3955746"/>
            <a:ext cx="18463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4. Experiments</a:t>
            </a:r>
          </a:p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2F35-0DE0-4032-BF16-FA5DF939DB9A}"/>
              </a:ext>
            </a:extLst>
          </p:cNvPr>
          <p:cNvSpPr txBox="1"/>
          <p:nvPr/>
        </p:nvSpPr>
        <p:spPr>
          <a:xfrm>
            <a:off x="5101244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3.2 EHC module for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LHFeat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3.4 Predicting 2D per-pixel modalities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85F87-DD79-4E67-8ACD-C5D3AE9F82E2}"/>
              </a:ext>
            </a:extLst>
          </p:cNvPr>
          <p:cNvSpPr txBox="1"/>
          <p:nvPr/>
        </p:nvSpPr>
        <p:spPr>
          <a:xfrm>
            <a:off x="7205307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942271" y="500517"/>
            <a:ext cx="433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INDEX</a:t>
            </a:r>
            <a:endParaRPr lang="ko-KR" altLang="en-US" sz="32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9203D3-B460-40CF-835F-4268AE3B208A}"/>
              </a:ext>
            </a:extLst>
          </p:cNvPr>
          <p:cNvGrpSpPr/>
          <p:nvPr/>
        </p:nvGrpSpPr>
        <p:grpSpPr>
          <a:xfrm>
            <a:off x="1069562" y="1660241"/>
            <a:ext cx="10134061" cy="2138095"/>
            <a:chOff x="887831" y="1713020"/>
            <a:chExt cx="10134061" cy="2138095"/>
          </a:xfrm>
        </p:grpSpPr>
        <p:sp>
          <p:nvSpPr>
            <p:cNvPr id="26" name="막힌 원호 25">
              <a:extLst>
                <a:ext uri="{FF2B5EF4-FFF2-40B4-BE49-F238E27FC236}">
                  <a16:creationId xmlns:a16="http://schemas.microsoft.com/office/drawing/2014/main" id="{3987A7C0-9873-47C2-9BAD-D88B7A4E2752}"/>
                </a:ext>
              </a:extLst>
            </p:cNvPr>
            <p:cNvSpPr/>
            <p:nvPr/>
          </p:nvSpPr>
          <p:spPr>
            <a:xfrm>
              <a:off x="8800650" y="1723996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E6E1E4D3-07AD-4A4C-9F1A-C52F2C23850B}"/>
                </a:ext>
              </a:extLst>
            </p:cNvPr>
            <p:cNvSpPr/>
            <p:nvPr/>
          </p:nvSpPr>
          <p:spPr>
            <a:xfrm rot="10800000"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B642E7FA-C0A7-4B6F-8436-D3549749EC4F}"/>
                </a:ext>
              </a:extLst>
            </p:cNvPr>
            <p:cNvSpPr/>
            <p:nvPr/>
          </p:nvSpPr>
          <p:spPr>
            <a:xfrm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65222E2-B239-4F56-9B44-D4446AF00D41}"/>
                </a:ext>
              </a:extLst>
            </p:cNvPr>
            <p:cNvSpPr/>
            <p:nvPr/>
          </p:nvSpPr>
          <p:spPr>
            <a:xfrm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EA9A56BE-C2CC-40A0-96E9-3554E620CDDA}"/>
                </a:ext>
              </a:extLst>
            </p:cNvPr>
            <p:cNvSpPr/>
            <p:nvPr/>
          </p:nvSpPr>
          <p:spPr>
            <a:xfrm rot="10800000"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44BD14A-AFAA-4D86-ABA3-5AB5E0B3DFB4}"/>
                </a:ext>
              </a:extLst>
            </p:cNvPr>
            <p:cNvSpPr/>
            <p:nvPr/>
          </p:nvSpPr>
          <p:spPr>
            <a:xfrm rot="10800000"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DED69F59-E24D-4247-B770-09208B360E18}"/>
                </a:ext>
              </a:extLst>
            </p:cNvPr>
            <p:cNvSpPr/>
            <p:nvPr/>
          </p:nvSpPr>
          <p:spPr>
            <a:xfrm rot="10800000"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064DF814-2D6E-41DF-9CE9-6B869F042F88}"/>
                </a:ext>
              </a:extLst>
            </p:cNvPr>
            <p:cNvSpPr/>
            <p:nvPr/>
          </p:nvSpPr>
          <p:spPr>
            <a:xfrm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id="{8DBCEC14-749B-4DD1-8C48-802A354EA21F}"/>
                </a:ext>
              </a:extLst>
            </p:cNvPr>
            <p:cNvSpPr/>
            <p:nvPr/>
          </p:nvSpPr>
          <p:spPr>
            <a:xfrm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3F1FB-5B4D-427F-A0B0-6052B4B9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92" y="2443241"/>
              <a:ext cx="729945" cy="6990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E2219C-EBEF-4128-8671-D1569AD0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2428851"/>
              <a:ext cx="749155" cy="717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123AA5-1FFC-43F8-A49C-204E33C5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298" y="2417877"/>
              <a:ext cx="749155" cy="71741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29D01E-365B-472B-B913-B3AACA98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822" y="2382004"/>
              <a:ext cx="824071" cy="789152"/>
            </a:xfrm>
            <a:prstGeom prst="rect">
              <a:avLst/>
            </a:prstGeom>
          </p:spPr>
        </p:pic>
        <p:sp>
          <p:nvSpPr>
            <p:cNvPr id="22" name="막힌 원호 21">
              <a:extLst>
                <a:ext uri="{FF2B5EF4-FFF2-40B4-BE49-F238E27FC236}">
                  <a16:creationId xmlns:a16="http://schemas.microsoft.com/office/drawing/2014/main" id="{3B40D9F1-DCA2-4E1C-B255-9316F2718204}"/>
                </a:ext>
              </a:extLst>
            </p:cNvPr>
            <p:cNvSpPr/>
            <p:nvPr/>
          </p:nvSpPr>
          <p:spPr>
            <a:xfrm rot="10800000">
              <a:off x="8800650" y="1713020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84632-3558-4795-B18F-95A99C4082A9}"/>
              </a:ext>
            </a:extLst>
          </p:cNvPr>
          <p:cNvSpPr txBox="1"/>
          <p:nvPr/>
        </p:nvSpPr>
        <p:spPr>
          <a:xfrm>
            <a:off x="9215211" y="3948614"/>
            <a:ext cx="1970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5. Supplementary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6A616-B0A5-40D1-9E00-33ED082620C4}"/>
              </a:ext>
            </a:extLst>
          </p:cNvPr>
          <p:cNvSpPr txBox="1"/>
          <p:nvPr/>
        </p:nvSpPr>
        <p:spPr>
          <a:xfrm>
            <a:off x="9062280" y="4575141"/>
            <a:ext cx="3011351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5.7 Qualitative comparisons for layout estimation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6F9FCB-C824-4168-A61A-439760467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8" y="2237099"/>
            <a:ext cx="969963" cy="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4F8F6C-2E3E-4365-85C7-11776830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8" y="1610486"/>
            <a:ext cx="4494291" cy="4326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4D64B-3CD2-4E71-AD9B-CCBEB4FDD1B7}"/>
              </a:ext>
            </a:extLst>
          </p:cNvPr>
          <p:cNvSpPr txBox="1"/>
          <p:nvPr/>
        </p:nvSpPr>
        <p:spPr>
          <a:xfrm>
            <a:off x="5012802" y="3854188"/>
            <a:ext cx="6810286" cy="173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 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형상의 크기는 각각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H, W]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W]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깊이 별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545143-2AB2-4ABA-9C04-C2EED63FCF97}"/>
              </a:ext>
            </a:extLst>
          </p:cNvPr>
          <p:cNvSpPr/>
          <p:nvPr/>
        </p:nvSpPr>
        <p:spPr>
          <a:xfrm>
            <a:off x="204168" y="4552545"/>
            <a:ext cx="4494291" cy="138461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23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3.3 Predicting 1D per-column modalities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ADD43-7A51-4346-8E76-832D4CD4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589077"/>
            <a:ext cx="4430719" cy="2158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/>
              <p:nvPr/>
            </p:nvSpPr>
            <p:spPr>
              <a:xfrm>
                <a:off x="5390717" y="2113815"/>
                <a:ext cx="6094378" cy="2359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3.3.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기둥당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일부 응용 프로그램의 대상 형식은 기존 픽셀당 형식이 아닌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예측으로 공식화할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이와 관련된 예는 배치 추정에 대한 </a:t>
                </a:r>
                <a:r>
                  <a:rPr lang="en-US" altLang="ko-KR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Sun 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등</a:t>
                </a:r>
                <a:r>
                  <a:rPr lang="en-US" altLang="ko-KR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의해 제시되었다</a:t>
                </a:r>
                <a:r>
                  <a:rPr lang="en-US" altLang="ko-KR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수평 형상을 </a:t>
                </a:r>
                <a:r>
                  <a:rPr lang="en-US" altLang="ko-KR" sz="11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하고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BN,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ReLU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사이에 커널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3, 3, 1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각각 적용한다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최종 예측을 산출한다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17" y="2113815"/>
                <a:ext cx="6094378" cy="2359620"/>
              </a:xfrm>
              <a:prstGeom prst="rect">
                <a:avLst/>
              </a:prstGeom>
              <a:blipFill>
                <a:blip r:embed="rId4"/>
                <a:stretch>
                  <a:fillRect b="-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2BCCC4-96B2-4038-9AF8-7246AA9D3602}"/>
              </a:ext>
            </a:extLst>
          </p:cNvPr>
          <p:cNvSpPr/>
          <p:nvPr/>
        </p:nvSpPr>
        <p:spPr>
          <a:xfrm>
            <a:off x="600075" y="3833973"/>
            <a:ext cx="4412727" cy="64075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1DE8B-6311-454F-960B-00ACA94B87FF}"/>
              </a:ext>
            </a:extLst>
          </p:cNvPr>
          <p:cNvSpPr/>
          <p:nvPr/>
        </p:nvSpPr>
        <p:spPr>
          <a:xfrm>
            <a:off x="3624816" y="3618690"/>
            <a:ext cx="1387985" cy="21528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8B7F72-7A07-4A45-8008-C943B772CCA9}"/>
              </a:ext>
            </a:extLst>
          </p:cNvPr>
          <p:cNvGrpSpPr/>
          <p:nvPr/>
        </p:nvGrpSpPr>
        <p:grpSpPr>
          <a:xfrm>
            <a:off x="356794" y="1179091"/>
            <a:ext cx="3289888" cy="5464405"/>
            <a:chOff x="1087559" y="1110995"/>
            <a:chExt cx="3416097" cy="57178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BEE074-CA6B-4916-92BE-E8E0C4A5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110995"/>
              <a:ext cx="3416097" cy="19513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7C09EE-F834-4BF0-BC87-0C81C14A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3033153"/>
              <a:ext cx="3416097" cy="37956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/>
              <p:nvPr/>
            </p:nvSpPr>
            <p:spPr>
              <a:xfrm>
                <a:off x="3751520" y="1693712"/>
                <a:ext cx="8229600" cy="4412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3.4.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픽셀당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출력 공간을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형식으로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shaping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하는 전략은 픽셀당 양식이 포함된 작업에는 적용되지 않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여기서는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도출하기 위한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수평 대 밀도 모듈을 제시한다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기능은 다양한 애플리케이션에 보다 일반적인 시나리오의 문을 열어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이미지 열에 의해 공유되는 구성 요소의 수라는 점을 제외하면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항에서 소개한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예측을 위한 계층과 거의 동일하다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재구성된다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값에 할당한 물리적 의미에 따라 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복구하기 위한 두 가지 다른 연산을 제시한다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보간법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출력 높이로 보고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 경우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크기를 조정하는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역 이산 코사인 변환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(IDCT)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에너지 압축 특성에 대한 이미지 압축에서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적용에 영감을 받아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r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 값을 높은 주파수가 잘리는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 있는 것처럼 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경우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적용하여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low-pass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신호를 원래 신호로 복구할 수 있다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20" y="1693712"/>
                <a:ext cx="8229600" cy="4412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FAE565-9894-481E-A05C-215C91547E79}"/>
              </a:ext>
            </a:extLst>
          </p:cNvPr>
          <p:cNvSpPr/>
          <p:nvPr/>
        </p:nvSpPr>
        <p:spPr>
          <a:xfrm>
            <a:off x="356795" y="1470770"/>
            <a:ext cx="3289888" cy="1026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FCBB91-A39F-49CF-8223-BC0E26ADE448}"/>
              </a:ext>
            </a:extLst>
          </p:cNvPr>
          <p:cNvSpPr/>
          <p:nvPr/>
        </p:nvSpPr>
        <p:spPr>
          <a:xfrm>
            <a:off x="356794" y="2496770"/>
            <a:ext cx="3289888" cy="83885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75C326-0418-4103-BC4E-9615918E4B18}"/>
              </a:ext>
            </a:extLst>
          </p:cNvPr>
          <p:cNvSpPr/>
          <p:nvPr/>
        </p:nvSpPr>
        <p:spPr>
          <a:xfrm>
            <a:off x="356793" y="3339594"/>
            <a:ext cx="1510917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9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273D5-3C4D-4134-A798-86A05F2A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58" y="467266"/>
            <a:ext cx="4427524" cy="31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C1C5D-B0EC-4780-936D-B87EA8D4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8"/>
          <a:stretch/>
        </p:blipFill>
        <p:spPr>
          <a:xfrm>
            <a:off x="71336" y="3803516"/>
            <a:ext cx="3430621" cy="2706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/>
              <p:nvPr/>
            </p:nvSpPr>
            <p:spPr>
              <a:xfrm>
                <a:off x="3628417" y="3803515"/>
                <a:ext cx="8492247" cy="2603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통일된 견해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앞에서 언급한 두 연산을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𝑋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통일된 매트릭스 곱셈 보기에 넣을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및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𝑀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직교 열 벡터로 구성된다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기준 선택에 따라 이 통일된 관점은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와 같이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구현할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dirty="0">
                  <a:effectLst>
                    <a:outerShdw blurRad="50800" dist="38100" dir="2700000" algn="tl" rotWithShape="0">
                      <a:srgbClr val="60A89F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지속적으로 능가한다는 것을 발견했다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우리는 그 직관을 다음과 같이 상세히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공간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행 정보를 혼합하므로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설명한 바와 같이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평평한 행이 없는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행에 의존하는 밀도 양식을 분리하기 위해 마지막 층을 훈련시키는 것은 문제가 될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EED36A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반대로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417" y="3803515"/>
                <a:ext cx="8492247" cy="2603277"/>
              </a:xfrm>
              <a:prstGeom prst="rect">
                <a:avLst/>
              </a:prstGeom>
              <a:blipFill>
                <a:blip r:embed="rId5"/>
                <a:stretch>
                  <a:fillRect b="-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C4BF5-E893-4675-8369-402A715EA3D4}"/>
              </a:ext>
            </a:extLst>
          </p:cNvPr>
          <p:cNvSpPr/>
          <p:nvPr/>
        </p:nvSpPr>
        <p:spPr>
          <a:xfrm>
            <a:off x="71336" y="3803515"/>
            <a:ext cx="3430620" cy="99222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F7A2D-2BB2-4205-B2DC-A99663E42838}"/>
              </a:ext>
            </a:extLst>
          </p:cNvPr>
          <p:cNvSpPr/>
          <p:nvPr/>
        </p:nvSpPr>
        <p:spPr>
          <a:xfrm>
            <a:off x="71335" y="5156685"/>
            <a:ext cx="3430619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0BF37F-EAAC-48FB-8633-613F6461B682}"/>
              </a:ext>
            </a:extLst>
          </p:cNvPr>
          <p:cNvSpPr/>
          <p:nvPr/>
        </p:nvSpPr>
        <p:spPr>
          <a:xfrm>
            <a:off x="2636196" y="4964084"/>
            <a:ext cx="865758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45FB8F-C9C3-408C-BFA5-8C8D26DFF54C}"/>
              </a:ext>
            </a:extLst>
          </p:cNvPr>
          <p:cNvSpPr/>
          <p:nvPr/>
        </p:nvSpPr>
        <p:spPr>
          <a:xfrm>
            <a:off x="71331" y="5671226"/>
            <a:ext cx="1086259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B4381-57B3-45D5-999F-44932FB4AA19}"/>
              </a:ext>
            </a:extLst>
          </p:cNvPr>
          <p:cNvSpPr txBox="1"/>
          <p:nvPr/>
        </p:nvSpPr>
        <p:spPr>
          <a:xfrm>
            <a:off x="247999" y="1620781"/>
            <a:ext cx="6760835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열의 예측은 기초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성분들의 선형 조합에 대한 가중치로 작용한다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구현하는 경우 공간 영역에서 예측하고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구현하는 경우 주파수 영역에서 학습한다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CC0E3C-DF67-4431-95A4-8799291D226B}"/>
              </a:ext>
            </a:extLst>
          </p:cNvPr>
          <p:cNvSpPr/>
          <p:nvPr/>
        </p:nvSpPr>
        <p:spPr>
          <a:xfrm>
            <a:off x="7377059" y="2470825"/>
            <a:ext cx="4427524" cy="111868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91B8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AACE59-2E35-49B9-8545-481F8F65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A7E326-D258-452F-B896-ECC230E5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99619A-183B-44E1-8EB8-F954C12F9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09BC9B-78AE-4839-B7F9-C0F35CCD4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0798FA-FFED-4652-956D-C2AC37316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94AC9B-2365-48C2-9CB8-84B82E1D89DC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24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DE4B7-7566-47B1-9AD3-2634B9DA5DE0}"/>
              </a:ext>
            </a:extLst>
          </p:cNvPr>
          <p:cNvSpPr txBox="1"/>
          <p:nvPr/>
        </p:nvSpPr>
        <p:spPr>
          <a:xfrm>
            <a:off x="5271643" y="4016736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158E4-145E-4313-A4F0-D4D68357CD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4AD22-5E0F-4A4B-B888-76204E66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8" y="2059968"/>
            <a:ext cx="5174371" cy="3126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57CA3A-BCC0-47FB-B963-84DEB6810DA8}"/>
              </a:ext>
            </a:extLst>
          </p:cNvPr>
          <p:cNvSpPr txBox="1"/>
          <p:nvPr/>
        </p:nvSpPr>
        <p:spPr>
          <a:xfrm>
            <a:off x="5598695" y="2546509"/>
            <a:ext cx="6384757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절에서는 먼저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제안된 구성요소에 대한 절제 연구를 수행한다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그런 다음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성능을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dense depth estimation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4.2),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segmentation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4.3), layout estimation(Sec. 4.4)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최첨단 방법과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각 작업에 대해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별도로 교육하고 양식 학습에서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효과를 보여주는 데 중점을 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비중력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정렬 관점의 효과를 분석한다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많은 양적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질적 결과가 보충 자료에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E2747-7154-4BA9-8048-0C667E4FA093}"/>
              </a:ext>
            </a:extLst>
          </p:cNvPr>
          <p:cNvSpPr/>
          <p:nvPr/>
        </p:nvSpPr>
        <p:spPr>
          <a:xfrm>
            <a:off x="208548" y="3079691"/>
            <a:ext cx="5174370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1FF67-CD19-4BB4-BD57-EF119AF82A41}"/>
              </a:ext>
            </a:extLst>
          </p:cNvPr>
          <p:cNvSpPr/>
          <p:nvPr/>
        </p:nvSpPr>
        <p:spPr>
          <a:xfrm>
            <a:off x="208044" y="3594232"/>
            <a:ext cx="3897028" cy="248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EA98C6-B5E3-4D12-B30E-85A2CC32F3DB}"/>
              </a:ext>
            </a:extLst>
          </p:cNvPr>
          <p:cNvSpPr/>
          <p:nvPr/>
        </p:nvSpPr>
        <p:spPr>
          <a:xfrm>
            <a:off x="3404681" y="2801566"/>
            <a:ext cx="1978238" cy="27812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210BA6-8023-4DA3-B772-83210157100D}"/>
              </a:ext>
            </a:extLst>
          </p:cNvPr>
          <p:cNvGrpSpPr/>
          <p:nvPr/>
        </p:nvGrpSpPr>
        <p:grpSpPr>
          <a:xfrm>
            <a:off x="328505" y="1054752"/>
            <a:ext cx="3000974" cy="5645046"/>
            <a:chOff x="3466028" y="435182"/>
            <a:chExt cx="4633262" cy="87319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0DCAE-43A8-4AD4-8620-068AB8B1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6028" y="5059509"/>
              <a:ext cx="4633262" cy="410764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0F0E2C-8AD5-43D8-8B2A-78DED2AE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0140" y="435182"/>
              <a:ext cx="4629150" cy="47053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56B4AA-B434-4FAF-BDD0-D14871824BA9}"/>
              </a:ext>
            </a:extLst>
          </p:cNvPr>
          <p:cNvSpPr txBox="1"/>
          <p:nvPr/>
        </p:nvSpPr>
        <p:spPr>
          <a:xfrm>
            <a:off x="3599407" y="287786"/>
            <a:ext cx="8466244" cy="6412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절제 연구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밀도 추정을 위해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여러 설정을 비교하는 절제 실험 결과를 요약한다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자세한 설명은 다음과 같다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Matterport3D [2]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 대한 절제 분할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실내 파노라마의 대규모 실제 데이터 세트이다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연구 중 훈련 및 검증을 위해 공식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훈련 하우스를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하우스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(4,921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2,908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파노라마 포함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분할하여 절제 분할을 준비한다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절제 연구에 공식적인 유효성 검사 분할을 사용하지 않는데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나중에 최첨단 비교에 사용될 것이기 때문이다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크기가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조정된다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교육 및 평가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동안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L1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손실을 최적화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0.9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인자에 다항식 학습 속도 감소를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표준 깊이 평가 지표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-MAE, RMSE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§1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GeForce RTX 2080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Ti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개별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처리하기 위한 초당 평균 프레임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(FPS)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측정한다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추출의 건축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관련 작업에 사용된 아키텍처와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일련의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레이어는 형상 높이를 점차 줄여 초기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형성한 다음 형상 개선을 위한 양방향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LSTM(Bi-LSTM)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뒤따른다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구조는 보충 자료에 나와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초기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추출에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사용하는 것이 다른 정제 구성에서 더 나은 속도와 정확도를 달성한다는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또한 기능 개선을 위해 다중 헤드 셀프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어텐션을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사용하는 것이 더 나은 속도 정확도 절충을 제공한다는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추출을 위한 전반적인 아키텍처는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상당히 우수하다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(MAE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0.3002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0.2835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개선되었다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모든 실험은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백본으로 배치하고 고밀도 예측을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= 64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함께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7038AC-E7F7-4B99-AD34-8C4BD2939E84}"/>
              </a:ext>
            </a:extLst>
          </p:cNvPr>
          <p:cNvSpPr/>
          <p:nvPr/>
        </p:nvSpPr>
        <p:spPr>
          <a:xfrm>
            <a:off x="328505" y="1979054"/>
            <a:ext cx="2998311" cy="98899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80D6B2-3B97-44F6-884E-03036443A746}"/>
              </a:ext>
            </a:extLst>
          </p:cNvPr>
          <p:cNvSpPr/>
          <p:nvPr/>
        </p:nvSpPr>
        <p:spPr>
          <a:xfrm>
            <a:off x="2338088" y="1794076"/>
            <a:ext cx="988728" cy="18901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BC22CB-C14B-42C4-A858-DEA015C701C3}"/>
              </a:ext>
            </a:extLst>
          </p:cNvPr>
          <p:cNvSpPr/>
          <p:nvPr/>
        </p:nvSpPr>
        <p:spPr>
          <a:xfrm>
            <a:off x="328505" y="4281646"/>
            <a:ext cx="2998311" cy="241815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C9E1D-5529-4273-8F0C-28EF923C765A}"/>
              </a:ext>
            </a:extLst>
          </p:cNvPr>
          <p:cNvSpPr/>
          <p:nvPr/>
        </p:nvSpPr>
        <p:spPr>
          <a:xfrm>
            <a:off x="2338088" y="4125852"/>
            <a:ext cx="990059" cy="144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0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B7183B-B27E-4FB9-B742-EBBB45852EAD}"/>
              </a:ext>
            </a:extLst>
          </p:cNvPr>
          <p:cNvGrpSpPr/>
          <p:nvPr/>
        </p:nvGrpSpPr>
        <p:grpSpPr>
          <a:xfrm>
            <a:off x="243191" y="2066061"/>
            <a:ext cx="3396351" cy="3342517"/>
            <a:chOff x="295024" y="1317234"/>
            <a:chExt cx="5762626" cy="53625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9A0F87-2865-4687-B12E-70BDEE68C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25" y="1317234"/>
              <a:ext cx="5762625" cy="9239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455988F-C3F7-431A-B207-C733781BC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024" y="2241159"/>
              <a:ext cx="5762625" cy="44386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F6E1A94-E6A5-4298-B640-F30A05F4327E}"/>
              </a:ext>
            </a:extLst>
          </p:cNvPr>
          <p:cNvSpPr txBox="1"/>
          <p:nvPr/>
        </p:nvSpPr>
        <p:spPr>
          <a:xfrm>
            <a:off x="3784060" y="2043554"/>
            <a:ext cx="8064231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수평에서 밀도 사이의 초 매개 변수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서로 다른 기본 설정에서 조밀한 예측에 적용된 선형 보간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공간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두 가지 연산을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1b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보듯이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예측하는 학습은 콤팩트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추정을 위해 공간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사용한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예측하는 것보다 일관되게 더 낫다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흥미롭게도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성분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수는 결과 정확도에 대해 단조롭지 않으며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r = 64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우리 모델에 가장 적합한 설정이라는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비교 연산은 무시할 수 있는 계산 비용을 초래하므로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증가시켜도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거의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모든 실험은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MHSA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 동일한 딥 넷 설정을 공유한다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비교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다양한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결과를 비교했는데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여기서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비해 정확도가 약간 떨어지면서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거의 두 배가 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860298-C3A4-48CF-86B9-E5B894EEA316}"/>
              </a:ext>
            </a:extLst>
          </p:cNvPr>
          <p:cNvSpPr/>
          <p:nvPr/>
        </p:nvSpPr>
        <p:spPr>
          <a:xfrm>
            <a:off x="243190" y="2243894"/>
            <a:ext cx="3396351" cy="111082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C183DC-CFDF-49D6-8185-F40D9C70AD35}"/>
              </a:ext>
            </a:extLst>
          </p:cNvPr>
          <p:cNvSpPr/>
          <p:nvPr/>
        </p:nvSpPr>
        <p:spPr>
          <a:xfrm>
            <a:off x="2663687" y="2065844"/>
            <a:ext cx="982136" cy="17805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7546B5-2F8A-45B4-BC5A-F974FD7CD315}"/>
              </a:ext>
            </a:extLst>
          </p:cNvPr>
          <p:cNvSpPr/>
          <p:nvPr/>
        </p:nvSpPr>
        <p:spPr>
          <a:xfrm>
            <a:off x="258582" y="4872106"/>
            <a:ext cx="3380959" cy="54631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08D23D-F17C-42DB-AB42-4732E2D20C7C}"/>
              </a:ext>
            </a:extLst>
          </p:cNvPr>
          <p:cNvSpPr/>
          <p:nvPr/>
        </p:nvSpPr>
        <p:spPr>
          <a:xfrm>
            <a:off x="2190788" y="4703165"/>
            <a:ext cx="1448753" cy="1688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9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69AD4C-9B4B-459D-9DFD-08563463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31" y="978934"/>
            <a:ext cx="6171029" cy="23549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F8F70E-91BC-447A-968C-0DCE1AD2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58" y="386224"/>
            <a:ext cx="3201493" cy="590302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0D460D-FBB9-4657-B05C-7FC00F7CFA51}"/>
              </a:ext>
            </a:extLst>
          </p:cNvPr>
          <p:cNvSpPr/>
          <p:nvPr/>
        </p:nvSpPr>
        <p:spPr>
          <a:xfrm>
            <a:off x="8864157" y="1584350"/>
            <a:ext cx="3201494" cy="89620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E91E-C597-4EFA-80B5-28D596902896}"/>
              </a:ext>
            </a:extLst>
          </p:cNvPr>
          <p:cNvSpPr txBox="1"/>
          <p:nvPr/>
        </p:nvSpPr>
        <p:spPr>
          <a:xfrm>
            <a:off x="267572" y="3993411"/>
            <a:ext cx="7188740" cy="273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(a)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추출용 부품 비교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'HC'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열은 높이 압축 블록을 나타내며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블록은 백본 특징에서 초기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생성한다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 개선 없음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', 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양방향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LSTM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정제됨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'[11](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BiLSTM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), 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멀티헤드 셀프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어텐션으로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정제됨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'[23](MHSA)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결과를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MHSA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 개선은 가장 유리한 결과를 달성한다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(b)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제안된 수평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토덴스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모듈의 다른 설정에 대한 비교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매개 변수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기준의 성분 수를 나타낸다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선형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(Interp.)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역 이산 코사인 변환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(IDCT)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구현하는 두 염기를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(c) 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다양한 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backbone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비교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1: Matterport3D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절제 분할을 이용한 깊이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모달리티에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대한 절제 연구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[2].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더 자세한 내용은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절에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1B54E4-0583-4050-B066-4F7E91ED8CB7}"/>
              </a:ext>
            </a:extLst>
          </p:cNvPr>
          <p:cNvSpPr/>
          <p:nvPr/>
        </p:nvSpPr>
        <p:spPr>
          <a:xfrm>
            <a:off x="8864157" y="4369587"/>
            <a:ext cx="3201494" cy="74716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D28836-4F59-49DA-89EA-7666A35D41FA}"/>
              </a:ext>
            </a:extLst>
          </p:cNvPr>
          <p:cNvSpPr/>
          <p:nvPr/>
        </p:nvSpPr>
        <p:spPr>
          <a:xfrm>
            <a:off x="8864157" y="5976391"/>
            <a:ext cx="3201494" cy="283675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D0F33A5-A2F4-47D5-B34A-70A8338D4D24}"/>
              </a:ext>
            </a:extLst>
          </p:cNvPr>
          <p:cNvSpPr/>
          <p:nvPr/>
        </p:nvSpPr>
        <p:spPr>
          <a:xfrm>
            <a:off x="8864154" y="5728048"/>
            <a:ext cx="320149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CB2F8E-3707-4F77-BC24-78F6090AA052}"/>
              </a:ext>
            </a:extLst>
          </p:cNvPr>
          <p:cNvSpPr txBox="1"/>
          <p:nvPr/>
        </p:nvSpPr>
        <p:spPr>
          <a:xfrm>
            <a:off x="267572" y="3359694"/>
            <a:ext cx="8526232" cy="55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실제 실내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깊이 추정을 위한 최첨단 비교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—Matterport3D[2]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평가 프로토콜은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따르며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여기서 깊이는 깊이 중앙 정렬 없이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미터로 잘린다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E0DD69-3693-4B31-AA44-F99D6289278E}"/>
              </a:ext>
            </a:extLst>
          </p:cNvPr>
          <p:cNvSpPr/>
          <p:nvPr/>
        </p:nvSpPr>
        <p:spPr>
          <a:xfrm>
            <a:off x="883431" y="3023872"/>
            <a:ext cx="6171029" cy="35527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87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BCF717-5F5E-46DA-8161-F6854A22FE3C}"/>
              </a:ext>
            </a:extLst>
          </p:cNvPr>
          <p:cNvGrpSpPr/>
          <p:nvPr/>
        </p:nvGrpSpPr>
        <p:grpSpPr>
          <a:xfrm>
            <a:off x="678995" y="1333677"/>
            <a:ext cx="2905906" cy="5485633"/>
            <a:chOff x="3190094" y="107299"/>
            <a:chExt cx="3457575" cy="67220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48BA7C-DF89-4252-A6C0-A6A9812C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094" y="107299"/>
              <a:ext cx="3457575" cy="59817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E91445-EEC2-440F-A0B4-2C69AEE2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0094" y="6076843"/>
              <a:ext cx="3457575" cy="75247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4.2.1 State-of-the-art comparison using the protocol of Wang et al.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0A0DEC-CC8A-4EEB-9316-A1760CF202F3}"/>
              </a:ext>
            </a:extLst>
          </p:cNvPr>
          <p:cNvSpPr txBox="1"/>
          <p:nvPr/>
        </p:nvSpPr>
        <p:spPr>
          <a:xfrm>
            <a:off x="3900215" y="1187784"/>
            <a:ext cx="8430059" cy="5606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깊이 추정</a:t>
            </a:r>
            <a:endParaRPr lang="en-US" altLang="ko-KR" sz="100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</a:br>
            <a:r>
              <a:rPr lang="en-US" altLang="ko-KR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4.2.1 Wang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등의 프로토콜을 이용한 최첨단 비교 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[24]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 및 평가 프로토콜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테스트 프로토콜에 따라 실제 데이터 세트의 최첨단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방법과 비교한다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10,800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파노라마가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분할에는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하우스가 포함되어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테스트 결과는 병합된 공식 검증 및 테스트 분할에 보고된다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1,413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파노라마가 포함되어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폴드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다섯 번째 테스트 영역과 다른 영역은 교육을 위해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이미지와 깊이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크기가 조정된다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MRE, MAE, RMSE, RMSE(log)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δ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같은 표준 깊이 추정 평가 지표가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깊이는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중위수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정렬 없이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미터로 잘린다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추출을 위해 제안된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백본으로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잠재 크기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256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설정된다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= 64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성분이 있는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모형 예측에 적용된다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60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L1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손실을 최적화한다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설정되며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0.9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인자를 사용하여 다항식 학습 속도 감소를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선행 기술과의 비교를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제안된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이전의 최첨단 기술인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큰 폭으로 능가한다는 것을 입증한다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큐브맵을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모두 모델 입력으로 사용하므로 두 개의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네트워크가 필요하다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백본이 하나뿐이며 소형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제안된 프레임워크의 효과를 보여주는 우수한 결과를 얻을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와의 정성적 비교는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제시되어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비교를 위해 사전 훈련된 가중치와 코드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다운로드한다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장면의 전체적인 구조를 잘 포착한다는 것을 발견했다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일부 단점도 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시각화를 통해 관찰할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4644ED-4BD2-477B-9591-82AEF1040577}"/>
              </a:ext>
            </a:extLst>
          </p:cNvPr>
          <p:cNvSpPr/>
          <p:nvPr/>
        </p:nvSpPr>
        <p:spPr>
          <a:xfrm>
            <a:off x="678996" y="3868929"/>
            <a:ext cx="2905906" cy="26161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277049-6080-40AA-B65A-391ABCDC302E}"/>
              </a:ext>
            </a:extLst>
          </p:cNvPr>
          <p:cNvSpPr/>
          <p:nvPr/>
        </p:nvSpPr>
        <p:spPr>
          <a:xfrm>
            <a:off x="2030990" y="3703926"/>
            <a:ext cx="1553911" cy="16500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358336-7104-48A9-8DCD-02E780A8002F}"/>
              </a:ext>
            </a:extLst>
          </p:cNvPr>
          <p:cNvSpPr/>
          <p:nvPr/>
        </p:nvSpPr>
        <p:spPr>
          <a:xfrm>
            <a:off x="678994" y="4136441"/>
            <a:ext cx="2694521" cy="16500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8777C2-F579-48BC-9C3A-AA9ED237D2BC}"/>
              </a:ext>
            </a:extLst>
          </p:cNvPr>
          <p:cNvSpPr/>
          <p:nvPr/>
        </p:nvSpPr>
        <p:spPr>
          <a:xfrm>
            <a:off x="678994" y="4923605"/>
            <a:ext cx="2905907" cy="40715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2B7C6F-D239-4FEF-9C4A-FCAEB28AC108}"/>
              </a:ext>
            </a:extLst>
          </p:cNvPr>
          <p:cNvSpPr/>
          <p:nvPr/>
        </p:nvSpPr>
        <p:spPr>
          <a:xfrm>
            <a:off x="678993" y="5330759"/>
            <a:ext cx="2694520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F89D06-DA99-43F2-B1E1-56294122C230}"/>
              </a:ext>
            </a:extLst>
          </p:cNvPr>
          <p:cNvSpPr/>
          <p:nvPr/>
        </p:nvSpPr>
        <p:spPr>
          <a:xfrm>
            <a:off x="678993" y="6506447"/>
            <a:ext cx="2905907" cy="288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1FBE52-A162-400B-908F-1F4348E0BC28}"/>
              </a:ext>
            </a:extLst>
          </p:cNvPr>
          <p:cNvSpPr/>
          <p:nvPr/>
        </p:nvSpPr>
        <p:spPr>
          <a:xfrm>
            <a:off x="3073939" y="6332274"/>
            <a:ext cx="510961" cy="17180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4E4B-B154-451B-83A6-CE47008DC306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4.2.1 State-of-the-art comparison using the protocol of Wang et al.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C82E61-B624-4916-B951-72A9A3B11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6" y="1794223"/>
            <a:ext cx="6506555" cy="42950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5A3DAC-79F7-4E82-90AB-22873C2FA722}"/>
              </a:ext>
            </a:extLst>
          </p:cNvPr>
          <p:cNvSpPr/>
          <p:nvPr/>
        </p:nvSpPr>
        <p:spPr>
          <a:xfrm>
            <a:off x="126348" y="4970835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EC255A-E040-41A6-A9FB-938224C352D8}"/>
              </a:ext>
            </a:extLst>
          </p:cNvPr>
          <p:cNvSpPr txBox="1"/>
          <p:nvPr/>
        </p:nvSpPr>
        <p:spPr>
          <a:xfrm>
            <a:off x="6682902" y="1794223"/>
            <a:ext cx="5421662" cy="4126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 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추정 밀도 깊이와 선행 기술과의 정성적 비교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[24].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어드밴티지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칼럼은 파란색이 더 낫다는 것을 나타내는 우리와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MAE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차이를 보여주고 빨간색은 그 반대다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전체 구조를 캡처하는 데 좋은 결과를 얻지만 시각화에서 몇 가지 단점을 발견한다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첫째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깊이 경계는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깊이 경계에 비해 더 흐릿하다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둘째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열의 일부 고주파 신호는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폐기됩니다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예제는 마지막 행을 참조하십시오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 왼쪽 의자의 경계가 더 흐릿하고 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 중앙의 램프는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제대로 재구성되지 않았지만 기존의 조밀한 특징에서 재구성하기는 더 쉬워 보인다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질적으로 확인된 결점의 직관적인 이유는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훈련 기준을 최적화하는 것을 더 쉽게 만드는 열의 가장 두드러진 신호를 학습하는 데 초점을 맞추고 있기 때문이다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BBCAF0-C182-400B-BFF3-486BC8E96AA1}"/>
              </a:ext>
            </a:extLst>
          </p:cNvPr>
          <p:cNvSpPr/>
          <p:nvPr/>
        </p:nvSpPr>
        <p:spPr>
          <a:xfrm>
            <a:off x="4922196" y="4790835"/>
            <a:ext cx="1671795" cy="180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102F55-57E3-408D-9E4A-1D083714CF12}"/>
              </a:ext>
            </a:extLst>
          </p:cNvPr>
          <p:cNvSpPr/>
          <p:nvPr/>
        </p:nvSpPr>
        <p:spPr>
          <a:xfrm>
            <a:off x="126348" y="5294835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BEB82-CD9F-454D-A2DC-7937D1E4B504}"/>
              </a:ext>
            </a:extLst>
          </p:cNvPr>
          <p:cNvSpPr/>
          <p:nvPr/>
        </p:nvSpPr>
        <p:spPr>
          <a:xfrm>
            <a:off x="126348" y="5435466"/>
            <a:ext cx="3049990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F03AE9-14B1-4074-B8C1-44437089B9C5}"/>
              </a:ext>
            </a:extLst>
          </p:cNvPr>
          <p:cNvSpPr/>
          <p:nvPr/>
        </p:nvSpPr>
        <p:spPr>
          <a:xfrm>
            <a:off x="126348" y="5883906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898D97-3AE8-41D8-9713-311E0112E68D}"/>
              </a:ext>
            </a:extLst>
          </p:cNvPr>
          <p:cNvSpPr/>
          <p:nvPr/>
        </p:nvSpPr>
        <p:spPr>
          <a:xfrm>
            <a:off x="2772383" y="5739906"/>
            <a:ext cx="3821608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7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4.2.2 State-of-the-art comparison using the protocol of </a:t>
            </a:r>
            <a:r>
              <a:rPr lang="en-US" altLang="ko-KR" sz="1100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Jin</a:t>
            </a: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et al. [13]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1EECAE-13E2-438E-9EE6-2AC6EA6E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4" y="1595287"/>
            <a:ext cx="3224024" cy="4765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978C78-063F-46D8-A23A-36062E4D220E}"/>
              </a:ext>
            </a:extLst>
          </p:cNvPr>
          <p:cNvSpPr txBox="1"/>
          <p:nvPr/>
        </p:nvSpPr>
        <p:spPr>
          <a:xfrm>
            <a:off x="3654937" y="1406853"/>
            <a:ext cx="8537063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4.2.2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Jin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등의 프로토콜을 이용한 최첨단 비교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[13]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집합 및 평가 프로토콜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테스트 프로토콜에 따른 다른 방법 세트와 비교한다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 레이아웃 주석이 있는 실제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하위 집합이 사용되며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및 테스트를 위한 파노라마는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404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뿐이다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이미지와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256 × 512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조정된다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표준 평가 지표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추정을 위한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RMSE, MRE, log10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Δ1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평가 중에는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클리핑이나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중앙값 정렬이 적용되지 않는다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네트워크 및 교육 세부사항은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절과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교육 전략은 우리와 매우 다르다는 것을 알게 되었다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공정한 비교를 위해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교육 프로토콜과 함께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결과를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이고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0.01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이며 무게 감소가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SGD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최적화 도구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부분집합에서의 비교는 다음과 같다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동일한 교육 프로토콜에서 최고의 정확도를 달성하며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optimizer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교육 설정과 함께 사용하면 결과를 더욱 개선할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GeoReg360[13]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사용하며 네트워크는 추가 레이아웃 및 의미 주석과 함께 공동으로 훈련된다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반대로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단일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사용하며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모달리티로만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훈련되지만 여전히 우수한 결과를 보여 주므로 제안된 프레임워크의 효과를 더욱 입증한다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78211-61A8-44F7-AE00-F718E680EC8D}"/>
              </a:ext>
            </a:extLst>
          </p:cNvPr>
          <p:cNvSpPr/>
          <p:nvPr/>
        </p:nvSpPr>
        <p:spPr>
          <a:xfrm>
            <a:off x="220825" y="5083021"/>
            <a:ext cx="3224024" cy="63684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A0191-BC61-4DD7-BA47-D2FBCB3D48C6}"/>
              </a:ext>
            </a:extLst>
          </p:cNvPr>
          <p:cNvSpPr/>
          <p:nvPr/>
        </p:nvSpPr>
        <p:spPr>
          <a:xfrm>
            <a:off x="1352145" y="4939021"/>
            <a:ext cx="209270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72EA99-36C4-4A0F-B59A-79C2940A54C4}"/>
              </a:ext>
            </a:extLst>
          </p:cNvPr>
          <p:cNvSpPr/>
          <p:nvPr/>
        </p:nvSpPr>
        <p:spPr>
          <a:xfrm>
            <a:off x="220823" y="5719865"/>
            <a:ext cx="1423151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3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4.2.2 State-of-the-art comparison using the protocol of </a:t>
            </a:r>
            <a:r>
              <a:rPr lang="en-US" altLang="ko-KR" sz="1100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Jin</a:t>
            </a: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et al. [13]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70FB7F-9D98-4705-8284-8321032B3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153" y="386224"/>
            <a:ext cx="2914650" cy="6296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9ECE5E-E514-43FB-921E-762CB5C09534}"/>
              </a:ext>
            </a:extLst>
          </p:cNvPr>
          <p:cNvSpPr txBox="1"/>
          <p:nvPr/>
        </p:nvSpPr>
        <p:spPr>
          <a:xfrm>
            <a:off x="522904" y="2262755"/>
            <a:ext cx="7074397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Stanford2D3D 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배치 가능한 부분 집합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[32]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dense depth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정량적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평가 프로토콜을 엄격하게 준수한다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4.2.2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semantic segmentation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위한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결과는 공식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folds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따라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평균화된다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room layout estimation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위한 정량적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A8AC3-D4CB-44E3-9819-76889AA0D708}"/>
              </a:ext>
            </a:extLst>
          </p:cNvPr>
          <p:cNvSpPr txBox="1"/>
          <p:nvPr/>
        </p:nvSpPr>
        <p:spPr>
          <a:xfrm>
            <a:off x="1351624" y="6434932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다양한 데이터 세트와 다양한 양식에 대한 최신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540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4.3 Semantic segmentation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234990-A73E-4AFD-AA6A-D70F20738F25}"/>
              </a:ext>
            </a:extLst>
          </p:cNvPr>
          <p:cNvGrpSpPr/>
          <p:nvPr/>
        </p:nvGrpSpPr>
        <p:grpSpPr>
          <a:xfrm>
            <a:off x="219132" y="1272217"/>
            <a:ext cx="3448628" cy="5181161"/>
            <a:chOff x="6096000" y="386224"/>
            <a:chExt cx="4629150" cy="7524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6DBFFA-B354-4756-B172-E5A212CA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86224"/>
              <a:ext cx="4629150" cy="1885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66A8D5-F5C4-47D1-8AD4-39963057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272174"/>
              <a:ext cx="4629150" cy="5638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F43A4C-7B1E-4116-8C3B-D8FDE51E7E27}"/>
              </a:ext>
            </a:extLst>
          </p:cNvPr>
          <p:cNvSpPr txBox="1"/>
          <p:nvPr/>
        </p:nvSpPr>
        <p:spPr>
          <a:xfrm>
            <a:off x="3738880" y="1272217"/>
            <a:ext cx="8233988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4.3.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의미 세분화</a:t>
            </a: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집합 및 평가 프로토콜</a:t>
            </a: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의미론적 세분화 성능을 평가한다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이전 연구처럼 표준 의미 분할 평가 지표를 사용하여 공식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교차 검증 분할의 평균 결과를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class-wise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class-wise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mAcc.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아키텍처 설정은 마지막 계층이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 = Nr = 13 · 64 = 832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채널을 갖는 것을 제외하고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항의 깊이 추정과 거의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저해상도 하에서 간단한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방법과 비교하기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12, 28]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따라 얕은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U-Net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구축하지만 평면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결과의 경우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ResNet-101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백본으로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교차 엔트로피 손실을 최적화한다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인자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0.9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다항식 붕괴와 함께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이전 방법과의 비교를 보여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가장 낮은 해상도에서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이십면체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표현에 특별히 설계된 커널을 가진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HexRUNet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[28]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최상의 결과를 달성한다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순수 평면형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소형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우리 회사는 저해상도 설정 하에서 왜곡 완화된 방법과 여전히 경쟁력이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고해상도로 확장할 때 최신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유사한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mACC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달성하는 반면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훨씬 더 우수하다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더 강력한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FCN-ResNet101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더 높은 입력 해상도에서 얻어진다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장치와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투영에 의해 제한되는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1024 × 2048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해상도만 더 낮게 훈련할 수 있지만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segmentation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최신 기술로 여전히 경쟁력 있는 성능을 얻을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F8B36E-16BF-4E96-9B8D-5A8542A2AA2E}"/>
              </a:ext>
            </a:extLst>
          </p:cNvPr>
          <p:cNvSpPr/>
          <p:nvPr/>
        </p:nvSpPr>
        <p:spPr>
          <a:xfrm>
            <a:off x="219132" y="1774683"/>
            <a:ext cx="3448628" cy="1437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F0141C-547D-4620-AF0E-782E7EE01968}"/>
              </a:ext>
            </a:extLst>
          </p:cNvPr>
          <p:cNvSpPr/>
          <p:nvPr/>
        </p:nvSpPr>
        <p:spPr>
          <a:xfrm>
            <a:off x="2489200" y="1609680"/>
            <a:ext cx="1178560" cy="16500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3616BC-E08E-47FB-A08F-A2BB1F54C31E}"/>
              </a:ext>
            </a:extLst>
          </p:cNvPr>
          <p:cNvSpPr/>
          <p:nvPr/>
        </p:nvSpPr>
        <p:spPr>
          <a:xfrm>
            <a:off x="219132" y="1918418"/>
            <a:ext cx="1304868" cy="1437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5B88B3-D7E4-4F79-B5C9-813214B96EDE}"/>
              </a:ext>
            </a:extLst>
          </p:cNvPr>
          <p:cNvSpPr/>
          <p:nvPr/>
        </p:nvSpPr>
        <p:spPr>
          <a:xfrm>
            <a:off x="219132" y="3223155"/>
            <a:ext cx="3448628" cy="4539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AA0A95-1E5A-4825-A298-7B3EC3FABEFD}"/>
              </a:ext>
            </a:extLst>
          </p:cNvPr>
          <p:cNvSpPr/>
          <p:nvPr/>
        </p:nvSpPr>
        <p:spPr>
          <a:xfrm>
            <a:off x="219132" y="3677055"/>
            <a:ext cx="1483208" cy="17509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14A2CD-C38C-4439-8C53-95A8229FD901}"/>
              </a:ext>
            </a:extLst>
          </p:cNvPr>
          <p:cNvSpPr/>
          <p:nvPr/>
        </p:nvSpPr>
        <p:spPr>
          <a:xfrm>
            <a:off x="2568102" y="3043931"/>
            <a:ext cx="1099658" cy="1792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67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4.4 Room layout estimation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20C10A-3CCE-46C2-B3E0-0EFC2D9EEC0B}"/>
              </a:ext>
            </a:extLst>
          </p:cNvPr>
          <p:cNvGrpSpPr/>
          <p:nvPr/>
        </p:nvGrpSpPr>
        <p:grpSpPr>
          <a:xfrm>
            <a:off x="304800" y="1695483"/>
            <a:ext cx="3587608" cy="4355122"/>
            <a:chOff x="5529202" y="250516"/>
            <a:chExt cx="4629150" cy="60750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E99938-D390-49CD-95CF-9C02B8FF3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202" y="250516"/>
              <a:ext cx="4629150" cy="56102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B52B86-7DF8-4AB2-97E1-E0739A8C1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9202" y="5860741"/>
              <a:ext cx="4629150" cy="4648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FE7DB2-3791-4DBC-A809-1B6158F322D6}"/>
              </a:ext>
            </a:extLst>
          </p:cNvPr>
          <p:cNvSpPr txBox="1"/>
          <p:nvPr/>
        </p:nvSpPr>
        <p:spPr>
          <a:xfrm>
            <a:off x="4125872" y="1241168"/>
            <a:ext cx="7761328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4.4.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객실 배치 추정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집합 및 평가 프로토콜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실제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맨해튼 레이아웃 데이터 세트인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MatterportLayout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[33, 25]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2DIoU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공식 평가 기능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직접 사용하며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2DIoU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플로어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모서리를 정렬된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플로어에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투영하여 측정하며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3DIoU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플로어와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천장 모서리를 모두 고려한 팝업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뷰용이다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제안한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표현과 호환된다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주된 초점은 레이아웃 재구성을 위한 새로운 방법을 설계하는 것이 아니기 때문에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손실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프로토콜 및 사후 처리 알고리즘을 직접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검증에서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약간 더 정확하다는 것을 알게 되었고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우리는 더 단순한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백본으로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MatterportLayout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이전 방법과의 비교는 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3c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공식 코드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2345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사용하여 얻으며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GeForce RTX 2080Ti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모델의 평균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피드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포워드 시간에 의해 측정된다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정렬된 데이터 분할과 공식 평가 기능에 의해 재평가된 실제의 새로운 사전 훈련 가중치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얻어진다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결과는 최첨단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견줄만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하지만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+0.77 3D IOU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+0.61 2D IOU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능가하며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빠르며 설계된 아키텍처의 효과를 보여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D7D7A8-40AD-4609-A1D8-01C6457B203C}"/>
              </a:ext>
            </a:extLst>
          </p:cNvPr>
          <p:cNvSpPr/>
          <p:nvPr/>
        </p:nvSpPr>
        <p:spPr>
          <a:xfrm>
            <a:off x="304799" y="3190672"/>
            <a:ext cx="3587607" cy="9398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72FC0F-4024-4AA6-8CC8-E83992E8658F}"/>
              </a:ext>
            </a:extLst>
          </p:cNvPr>
          <p:cNvSpPr/>
          <p:nvPr/>
        </p:nvSpPr>
        <p:spPr>
          <a:xfrm>
            <a:off x="1964987" y="2986391"/>
            <a:ext cx="1927419" cy="20428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BA5799-5325-4EAF-9841-672677E7CCC9}"/>
              </a:ext>
            </a:extLst>
          </p:cNvPr>
          <p:cNvSpPr/>
          <p:nvPr/>
        </p:nvSpPr>
        <p:spPr>
          <a:xfrm>
            <a:off x="304798" y="5525345"/>
            <a:ext cx="3587607" cy="5252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28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4734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4.5 Results on non-gravity-aligned views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C6EC75-5FCB-4600-A05B-7D42FF17419B}"/>
              </a:ext>
            </a:extLst>
          </p:cNvPr>
          <p:cNvGrpSpPr/>
          <p:nvPr/>
        </p:nvGrpSpPr>
        <p:grpSpPr>
          <a:xfrm>
            <a:off x="363321" y="2216008"/>
            <a:ext cx="3537253" cy="4135655"/>
            <a:chOff x="204055" y="1167865"/>
            <a:chExt cx="4009691" cy="47578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C14E8-6A69-41F6-8FB6-3E891AA3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55" y="1167865"/>
              <a:ext cx="4009691" cy="452227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B8E435-383B-4D83-B5DC-8B928C4B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055" y="5675612"/>
              <a:ext cx="4009691" cy="25008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AF4F66B-5697-443B-815B-57FE12648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473270"/>
            <a:ext cx="3695700" cy="1495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90024A-0D75-4875-9F0A-18C9ED6FE7C2}"/>
              </a:ext>
            </a:extLst>
          </p:cNvPr>
          <p:cNvSpPr txBox="1"/>
          <p:nvPr/>
        </p:nvSpPr>
        <p:spPr>
          <a:xfrm>
            <a:off x="4140680" y="2539358"/>
            <a:ext cx="7803746" cy="361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4.5.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비중력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정렬 견해에 대한 결과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중력과 정렬되지 않을 경우 이미지 칼럼의 구조 신호가 더 많은 압축 손실을 겪는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우리가 사용하는 모든 벤치마크의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데이터는 대부분 중력과 잘 정렬되어 있지만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뷰는 실제로는 중력이 정렬되어 있지 않을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무거운 피치 또는 롤링 회전에 대한 모델의 취약성을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시각화는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2b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참조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절제 연구에서 사전 훈련된 모델은 회전된 영상을 직접 입력으로 가져가고 출력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공정한 비교를 위해 원래 보기로 다시 회전된다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예상대로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보기가 중력에 정렬되지 않은 경우 사전 교육 모델은 성능이 떨어진다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피치 또는 롤 회전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10°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도입하면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28.45cm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44cm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이상으로 증가한다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간단한 해결책은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IMU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센서 또는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소실점 검출 알고리즘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[29, 32]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중력 정렬을 보장하는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(VP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정렬은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벤치마크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32, 33]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표준 단계이기도 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 </a:t>
            </a:r>
            <a:r>
              <a:rPr lang="en-US" altLang="ko-KR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U(-30°, 30°) </a:t>
            </a:r>
            <a:r>
              <a:rPr lang="ko-KR" altLang="en-US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피치</a:t>
            </a:r>
            <a:r>
              <a:rPr lang="en-US" altLang="ko-KR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롤 회전을 데이터 증강으로 훈련하여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훈련은 모델을 비침투적 보기에 대해 훨씬 더 견고하게 만들지만 입력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보기가 중력 정렬되었을 때 시험 시간 성능을 희생시킨다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(MA↑ 28.35cm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30.92cm).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605A97-383B-4C7F-ADC7-4C9FD9FB7334}"/>
              </a:ext>
            </a:extLst>
          </p:cNvPr>
          <p:cNvSpPr txBox="1"/>
          <p:nvPr/>
        </p:nvSpPr>
        <p:spPr>
          <a:xfrm>
            <a:off x="8407173" y="2062119"/>
            <a:ext cx="3537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4: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비중력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정렬 보기에 대한 취약성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4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2EDD62-21FC-49CD-A0C7-902B9235A4F0}"/>
              </a:ext>
            </a:extLst>
          </p:cNvPr>
          <p:cNvSpPr/>
          <p:nvPr/>
        </p:nvSpPr>
        <p:spPr>
          <a:xfrm>
            <a:off x="363321" y="2521793"/>
            <a:ext cx="3537253" cy="37187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330879-5965-497B-9944-1BF479F9B133}"/>
              </a:ext>
            </a:extLst>
          </p:cNvPr>
          <p:cNvSpPr/>
          <p:nvPr/>
        </p:nvSpPr>
        <p:spPr>
          <a:xfrm>
            <a:off x="363320" y="2893670"/>
            <a:ext cx="2287283" cy="12732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1819E9-1B71-4EE3-A9CD-2C118D56DD62}"/>
              </a:ext>
            </a:extLst>
          </p:cNvPr>
          <p:cNvSpPr/>
          <p:nvPr/>
        </p:nvSpPr>
        <p:spPr>
          <a:xfrm>
            <a:off x="424324" y="4890644"/>
            <a:ext cx="3476250" cy="20076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AB0B71-F06A-4F8E-A750-61AFA69807E4}"/>
              </a:ext>
            </a:extLst>
          </p:cNvPr>
          <p:cNvSpPr/>
          <p:nvPr/>
        </p:nvSpPr>
        <p:spPr>
          <a:xfrm>
            <a:off x="363320" y="5091409"/>
            <a:ext cx="1118239" cy="186649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BC88A1-185B-4C53-967D-13114EB6C150}"/>
              </a:ext>
            </a:extLst>
          </p:cNvPr>
          <p:cNvSpPr/>
          <p:nvPr/>
        </p:nvSpPr>
        <p:spPr>
          <a:xfrm>
            <a:off x="1395396" y="4700002"/>
            <a:ext cx="2505178" cy="20076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9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Conclusion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AFF9CD-EDBD-4C1A-9243-C7980764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4" y="1883353"/>
            <a:ext cx="4320685" cy="3091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F3578-48D5-478E-AD52-999D5D7613A9}"/>
              </a:ext>
            </a:extLst>
          </p:cNvPr>
          <p:cNvSpPr txBox="1"/>
          <p:nvPr/>
        </p:nvSpPr>
        <p:spPr>
          <a:xfrm>
            <a:off x="5061031" y="1678752"/>
            <a:ext cx="643263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결론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작업은 전방위 이미지의 조밀한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모달리티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모델링을 위한 콤팩트 잠재 수평 특징을 학습하는 첫 단계인 새로운 프레임워크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레이아웃 재구성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및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시맨틱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최첨단 기술과 동등하거나 더 나은 정확도로 해결하기 위해 빠르고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다용도적이며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정확하다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확인 사항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연구는 부분적으로 과학기술부와 올 비스타 헬스케어 공동연구센터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110-2634-F-001-009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110-2634-F-007-016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지원되었다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계산 및 스토리지 리소스를 제공해 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NCHC(National Center for High Performance Computing)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감사드립니다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755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984025" y="3492535"/>
            <a:ext cx="422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DB0B7B-92A8-4BD7-974E-CDB5C8A8904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5264-0566-4416-9B2F-3771337675E5}"/>
              </a:ext>
            </a:extLst>
          </p:cNvPr>
          <p:cNvSpPr txBox="1"/>
          <p:nvPr/>
        </p:nvSpPr>
        <p:spPr>
          <a:xfrm>
            <a:off x="4705660" y="3891640"/>
            <a:ext cx="3416133" cy="220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5.7 Qualitative comparisons for layout estimation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18C9C1-CE2B-4883-BDA5-BB48D01F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0" y="2138257"/>
            <a:ext cx="784438" cy="7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2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5.1 Network architecture diagram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C6070-0FAF-49A6-8F2C-0BA3C72E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1" y="1285150"/>
            <a:ext cx="7398837" cy="3766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0F1A8-913D-4340-8BA2-93AD9D17C455}"/>
              </a:ext>
            </a:extLst>
          </p:cNvPr>
          <p:cNvSpPr txBox="1"/>
          <p:nvPr/>
        </p:nvSpPr>
        <p:spPr>
          <a:xfrm>
            <a:off x="383732" y="5128850"/>
            <a:ext cx="107044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네트워크 아키텍처 다이어그램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상세한 건축도를 그림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형상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텐서의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모양은 박스 내에서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채널의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너비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표시된다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파노라마의 높이와 너비는 각각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1024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가정한다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D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하이퍼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파라미터입니다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깊이별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9230F1-C7F4-4530-977B-83AF202D36BE}"/>
              </a:ext>
            </a:extLst>
          </p:cNvPr>
          <p:cNvSpPr/>
          <p:nvPr/>
        </p:nvSpPr>
        <p:spPr>
          <a:xfrm>
            <a:off x="4409431" y="1517890"/>
            <a:ext cx="7398837" cy="81693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F7CF0-18D9-42EB-8A6C-E7062D2F9E06}"/>
              </a:ext>
            </a:extLst>
          </p:cNvPr>
          <p:cNvSpPr txBox="1"/>
          <p:nvPr/>
        </p:nvSpPr>
        <p:spPr>
          <a:xfrm>
            <a:off x="4993832" y="506311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7: ResNet50[10] backbone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 있는 세부 네트워크 아키텍처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2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5.2 Comparing EHC block and HC block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9A3A56-A6F5-4051-95B7-F96A9545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95" y="1266930"/>
            <a:ext cx="7397457" cy="4976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1DAC4-E83E-472C-BB7E-586AAEC96567}"/>
              </a:ext>
            </a:extLst>
          </p:cNvPr>
          <p:cNvSpPr txBox="1"/>
          <p:nvPr/>
        </p:nvSpPr>
        <p:spPr>
          <a:xfrm>
            <a:off x="126348" y="3097597"/>
            <a:ext cx="6400912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 비교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 압축 블록은 백본에서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형상을 압착하여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수평 형상을 생성하는 것을 목표로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비교를 위한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(Efficient Height Compression Block)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일련의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사용하여 채널 수와 높이를 점차적으로 감소시킨다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반면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먼저 채널 감소를 위한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 다음 이중선형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업샘플링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레이어를 사용하여 수평 형상의 형상을 생성한다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실험에서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ECH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블록으로 대체하면 속도와 정확도가 향상된다는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1478D-B403-45E8-AFE4-3EBBE81EB681}"/>
              </a:ext>
            </a:extLst>
          </p:cNvPr>
          <p:cNvSpPr/>
          <p:nvPr/>
        </p:nvSpPr>
        <p:spPr>
          <a:xfrm>
            <a:off x="4666815" y="1581830"/>
            <a:ext cx="7397457" cy="109327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0F637-51C3-4379-892A-69D68D740A9A}"/>
              </a:ext>
            </a:extLst>
          </p:cNvPr>
          <p:cNvSpPr txBox="1"/>
          <p:nvPr/>
        </p:nvSpPr>
        <p:spPr>
          <a:xfrm>
            <a:off x="5245640" y="6243402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8: [21]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블록의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19BD9E-3FC1-481C-AF04-BFBBA0F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66977"/>
            <a:ext cx="5066156" cy="47764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9CE262-0EFA-4009-92AE-2ED28C3BC7CD}"/>
              </a:ext>
            </a:extLst>
          </p:cNvPr>
          <p:cNvSpPr txBox="1"/>
          <p:nvPr/>
        </p:nvSpPr>
        <p:spPr>
          <a:xfrm>
            <a:off x="5755745" y="1089597"/>
            <a:ext cx="6228732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잠재 수평 기능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사용하여 실내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360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도 파노라마를 전체적으로 이해하기 위한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다재다능하고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효율적인 프레임워크인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제시한다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Compact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수직 방향을 따라 형상을 평평하게 하고 룸 레이아웃 재구성을 위한 기둥당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modality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모델링에 성공했음을 보여주었다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두 가지 중요한 측면에서 발전한다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첫째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심층 아키텍처는 향상된 정확도로 더 빠르게 실행되도록 재설계됩니다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둘째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의 픽셀당 조밀한 예측을 가능하게 하여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열당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출력 형태 제약을 완화하는 새로운 수평선 대 밀도 모듈을 제안한다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빠르다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고해상도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512 × 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파노라마에서 조밀한 양식을 모델링하기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ResNet-50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ResNet-34 back-bones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함께 각각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52 FPS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110 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실행됩니다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정확하다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레이아웃 추정 및 의미 분할 작업에서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현재 최첨단 기술과 동등한 결과를 달성한다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밀도가 높은 깊이 추정에서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모든 선행 기술을 큰 차이로 능가한다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코드는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https:/// github.com/ sunset1995/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확인할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5B148A-511C-41DB-B8CD-503CB56D9179}"/>
              </a:ext>
            </a:extLst>
          </p:cNvPr>
          <p:cNvSpPr/>
          <p:nvPr/>
        </p:nvSpPr>
        <p:spPr>
          <a:xfrm>
            <a:off x="401987" y="2986268"/>
            <a:ext cx="5066156" cy="97227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E4571C-6680-4919-84FE-0663E08F4BAE}"/>
              </a:ext>
            </a:extLst>
          </p:cNvPr>
          <p:cNvSpPr/>
          <p:nvPr/>
        </p:nvSpPr>
        <p:spPr>
          <a:xfrm>
            <a:off x="401987" y="3958542"/>
            <a:ext cx="2676879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802452-7CE9-4AF9-AA71-C0C7123FD119}"/>
              </a:ext>
            </a:extLst>
          </p:cNvPr>
          <p:cNvSpPr/>
          <p:nvPr/>
        </p:nvSpPr>
        <p:spPr>
          <a:xfrm>
            <a:off x="3426106" y="2720051"/>
            <a:ext cx="2042037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F37D83-1CFB-4BF8-8FC2-1398D6C4623B}"/>
              </a:ext>
            </a:extLst>
          </p:cNvPr>
          <p:cNvSpPr/>
          <p:nvPr/>
        </p:nvSpPr>
        <p:spPr>
          <a:xfrm>
            <a:off x="401987" y="4229182"/>
            <a:ext cx="5066156" cy="150105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A7B94F-C4CD-43AD-B7F1-36EE778A17E8}"/>
              </a:ext>
            </a:extLst>
          </p:cNvPr>
          <p:cNvSpPr/>
          <p:nvPr/>
        </p:nvSpPr>
        <p:spPr>
          <a:xfrm>
            <a:off x="3078866" y="3973126"/>
            <a:ext cx="2389277" cy="2516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34B7CC-50C7-4A77-9094-F2CB18865AC6}"/>
              </a:ext>
            </a:extLst>
          </p:cNvPr>
          <p:cNvSpPr/>
          <p:nvPr/>
        </p:nvSpPr>
        <p:spPr>
          <a:xfrm>
            <a:off x="401987" y="5728438"/>
            <a:ext cx="4210653" cy="24564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5.3 Detailed semantic segmentation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875513-BDDB-4B8D-8B86-360FFE6E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4" y="953152"/>
            <a:ext cx="7239608" cy="4986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86030E-4D44-41B1-BC44-5729E97205EC}"/>
              </a:ext>
            </a:extLst>
          </p:cNvPr>
          <p:cNvSpPr txBox="1"/>
          <p:nvPr/>
        </p:nvSpPr>
        <p:spPr>
          <a:xfrm>
            <a:off x="87356" y="5111041"/>
            <a:ext cx="5311302" cy="1587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상세한 의미 세분화 결과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의미 분할을 위한 클래스당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클래스당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자세히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 중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클래스에서 최고의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달성하고 전체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우수하다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 중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클래스에서 최고의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달성하고 전체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비교가 가능하다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9D004-D3F6-4226-BB2D-AD49E562CAB5}"/>
              </a:ext>
            </a:extLst>
          </p:cNvPr>
          <p:cNvSpPr/>
          <p:nvPr/>
        </p:nvSpPr>
        <p:spPr>
          <a:xfrm>
            <a:off x="4826045" y="1212180"/>
            <a:ext cx="7239608" cy="48043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0414B-5271-4306-A469-8BCB53684E11}"/>
              </a:ext>
            </a:extLst>
          </p:cNvPr>
          <p:cNvSpPr txBox="1"/>
          <p:nvPr/>
        </p:nvSpPr>
        <p:spPr>
          <a:xfrm>
            <a:off x="5398659" y="593970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5: RGB-D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를 입력으로 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클래스별 상세 정량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5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5.4 Detailed layout estimation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0D57-BFD7-4A81-81F3-CB7C3BF1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2" y="953152"/>
            <a:ext cx="7774931" cy="4168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CB206-0BF1-4FD0-A9C1-9F4A736F47AB}"/>
              </a:ext>
            </a:extLst>
          </p:cNvPr>
          <p:cNvSpPr txBox="1"/>
          <p:nvPr/>
        </p:nvSpPr>
        <p:spPr>
          <a:xfrm>
            <a:off x="126348" y="5163087"/>
            <a:ext cx="11940296" cy="1587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 레이아웃 추정 결과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다양한 실측 자료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모서리 수에서 실 배치에 대한 자세한 정량적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교육 프로토콜 및 레이아웃 공식화는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동일하며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네트워크 아키텍처를 사용하여 개선 사항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코너가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개인 방은 제외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관찰한다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최신 기술인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AtlantaNet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비교하여 모서리가 적고 전체 장면에서 정확도가 유사한 장면에서 더 나은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애틀랜타넷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빠릅니다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9E5F2-45BC-46AB-BA07-94E63786F400}"/>
              </a:ext>
            </a:extLst>
          </p:cNvPr>
          <p:cNvSpPr/>
          <p:nvPr/>
        </p:nvSpPr>
        <p:spPr>
          <a:xfrm>
            <a:off x="4136181" y="1258633"/>
            <a:ext cx="7774931" cy="101638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38A90-6EB6-469E-86AB-219F98B536B2}"/>
              </a:ext>
            </a:extLst>
          </p:cNvPr>
          <p:cNvSpPr txBox="1"/>
          <p:nvPr/>
        </p:nvSpPr>
        <p:spPr>
          <a:xfrm>
            <a:off x="4396445" y="5122063"/>
            <a:ext cx="7254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6: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객실 배치 추정을 위한 서로 다른 수의 지상 실측 구석에 대한 상세한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569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5.5 More qualitative comparisons for depth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3BDFFAD-C9E7-41C3-95BE-136B6B71B69B}"/>
              </a:ext>
            </a:extLst>
          </p:cNvPr>
          <p:cNvGrpSpPr/>
          <p:nvPr/>
        </p:nvGrpSpPr>
        <p:grpSpPr>
          <a:xfrm>
            <a:off x="5760720" y="953152"/>
            <a:ext cx="6309360" cy="5732128"/>
            <a:chOff x="2816463" y="1138237"/>
            <a:chExt cx="8391525" cy="7077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0BF8CF-EC4E-4D97-95B2-3F7D18C7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463" y="1138237"/>
              <a:ext cx="8391525" cy="45815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62BB17-1930-46EB-B643-B0DEAE2C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463" y="5691487"/>
              <a:ext cx="8353425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22829E-3AB8-49EF-B1EF-55865A7B7F49}"/>
              </a:ext>
            </a:extLst>
          </p:cNvPr>
          <p:cNvSpPr txBox="1"/>
          <p:nvPr/>
        </p:nvSpPr>
        <p:spPr>
          <a:xfrm>
            <a:off x="26254" y="2062471"/>
            <a:ext cx="5916056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깊이 추정을 위한 보다 정성적인 비교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9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보다 질적인 비교를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실제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 대해 훈련된 공식 릴리스 모델에서 얻는다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C6E24-CA42-4040-92B7-F38E9A985CB5}"/>
              </a:ext>
            </a:extLst>
          </p:cNvPr>
          <p:cNvSpPr/>
          <p:nvPr/>
        </p:nvSpPr>
        <p:spPr>
          <a:xfrm>
            <a:off x="5760721" y="1312026"/>
            <a:ext cx="6309360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4B0C3-F2B6-4928-85CD-FE4C9D5A0A01}"/>
              </a:ext>
            </a:extLst>
          </p:cNvPr>
          <p:cNvSpPr txBox="1"/>
          <p:nvPr/>
        </p:nvSpPr>
        <p:spPr>
          <a:xfrm>
            <a:off x="26255" y="5904848"/>
            <a:ext cx="570582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9: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추정 밀도 깊이를 선행 기술인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와 보다 질적으로 비교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어드밴티지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칼럼은 파란색이 더 낫다는 것을 나타내는 우리와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MAE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차이를 보여주고 빨간색은 그 반대다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94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F66-2780-4B2C-B0C5-A8351593C176}"/>
              </a:ext>
            </a:extLst>
          </p:cNvPr>
          <p:cNvSpPr/>
          <p:nvPr/>
        </p:nvSpPr>
        <p:spPr>
          <a:xfrm>
            <a:off x="6008258" y="5408226"/>
            <a:ext cx="5712268" cy="13026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5.6 Qualitative results for semantic segmentation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2267A2-60C8-4341-866D-DD0FF185B0F3}"/>
              </a:ext>
            </a:extLst>
          </p:cNvPr>
          <p:cNvGrpSpPr/>
          <p:nvPr/>
        </p:nvGrpSpPr>
        <p:grpSpPr>
          <a:xfrm>
            <a:off x="6008258" y="216209"/>
            <a:ext cx="5712268" cy="6427831"/>
            <a:chOff x="6096000" y="107299"/>
            <a:chExt cx="5237174" cy="58654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65F788-2D2B-4F33-9A21-D8946F8F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07299"/>
              <a:ext cx="5237174" cy="47377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33C92B-3984-4D66-BC7E-85A651C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160" y="4784074"/>
              <a:ext cx="4193162" cy="11886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64DF69-77CB-4E20-83A3-4D5B0ED1A30D}"/>
              </a:ext>
            </a:extLst>
          </p:cNvPr>
          <p:cNvSpPr txBox="1"/>
          <p:nvPr/>
        </p:nvSpPr>
        <p:spPr>
          <a:xfrm>
            <a:off x="272262" y="2513094"/>
            <a:ext cx="6216086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의미론적 세분화에 대한 정성적 결과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의미론적 분할에 대한 정성적 결과는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파노라마에서 의미론적 세분화를 위한 공개 발표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선행 기술을 구축하지 못했기 때문에 결과만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3F92C-0693-4F6F-9296-0C3FEEEC90A5}"/>
              </a:ext>
            </a:extLst>
          </p:cNvPr>
          <p:cNvSpPr/>
          <p:nvPr/>
        </p:nvSpPr>
        <p:spPr>
          <a:xfrm>
            <a:off x="6008258" y="430656"/>
            <a:ext cx="5712268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131096-BAA4-4E4F-A076-E933375F047E}"/>
              </a:ext>
            </a:extLst>
          </p:cNvPr>
          <p:cNvSpPr txBox="1"/>
          <p:nvPr/>
        </p:nvSpPr>
        <p:spPr>
          <a:xfrm>
            <a:off x="41461" y="6427344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10: Stanford2D3D[1]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세트의 의미론적 분할에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69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5.7 Qualitative comparisons for layout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488AB3-771C-4905-A011-3D261BA62AC6}"/>
              </a:ext>
            </a:extLst>
          </p:cNvPr>
          <p:cNvGrpSpPr/>
          <p:nvPr/>
        </p:nvGrpSpPr>
        <p:grpSpPr>
          <a:xfrm>
            <a:off x="5874310" y="346947"/>
            <a:ext cx="6191341" cy="6164106"/>
            <a:chOff x="5847839" y="107298"/>
            <a:chExt cx="6191341" cy="6164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C7CF2E-FF20-4946-9D0C-9D9AC5F7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839" y="107298"/>
              <a:ext cx="6191340" cy="49727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754E98-CCF0-4DC6-A03F-02007751B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525"/>
            <a:stretch/>
          </p:blipFill>
          <p:spPr>
            <a:xfrm>
              <a:off x="5903089" y="5068424"/>
              <a:ext cx="6136091" cy="12029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182100-922D-4454-AA35-DA18F07B6FFA}"/>
              </a:ext>
            </a:extLst>
          </p:cNvPr>
          <p:cNvSpPr txBox="1"/>
          <p:nvPr/>
        </p:nvSpPr>
        <p:spPr>
          <a:xfrm>
            <a:off x="71097" y="1488949"/>
            <a:ext cx="5803212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배치 추정을 위한 정성적 비교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객실 배치 추정을 위한 질적 비교를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애틀랜타넷의 결과는 공식 코드와 사전 교육된 가중치를 통해 얻을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후처리 알고리즘을 사용하여 맨해튼 레이아웃을 생성합니다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알고리즘은 애틀랜타 레이아웃을 덜 제한적으로 생성합니다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최신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견줄 만한 유망한 결과를 달성하고 있으며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빨리 실행된다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E5B4B6-75C8-40D2-9519-154223B617A9}"/>
              </a:ext>
            </a:extLst>
          </p:cNvPr>
          <p:cNvSpPr/>
          <p:nvPr/>
        </p:nvSpPr>
        <p:spPr>
          <a:xfrm>
            <a:off x="5860552" y="619937"/>
            <a:ext cx="6191339" cy="59602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BEAB7-6ADF-4FE7-BFD7-EA45F714F369}"/>
              </a:ext>
            </a:extLst>
          </p:cNvPr>
          <p:cNvSpPr txBox="1"/>
          <p:nvPr/>
        </p:nvSpPr>
        <p:spPr>
          <a:xfrm>
            <a:off x="146818" y="6135148"/>
            <a:ext cx="5651770" cy="57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11: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경쟁업체인 애틀랜타넷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추정한 객실 배치에 대한 정성적 비교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녹색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자홍색 및 파란색은 각각 지상 실측 자료 배치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애틀랜타넷의 결과 및 우리의 결과</a:t>
            </a:r>
            <a:r>
              <a:rPr lang="ko-KR" altLang="en-US" sz="1100" dirty="0">
                <a:solidFill>
                  <a:srgbClr val="000000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074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QUESTION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AND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ANSWER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8054" y="3823990"/>
            <a:ext cx="3578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If you have questions, you have to get answers.</a:t>
            </a:r>
            <a:endParaRPr lang="ko-KR" altLang="en-US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F893E5-5BD8-4C5E-944F-A9DAAE8E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3E20C0-59A5-4427-B0E2-C8954C7C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062EA-FBF6-4977-BB29-83E39F50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647760-4078-4837-879C-546CB7D9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E3B47E-4A5B-4803-B2CA-5D57D91AF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87AEE-B136-4C5E-8624-EECC81E3162D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THANK YOU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073AE-0F45-443D-84B4-55FE0CF9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5409E-DA57-4C21-BDF1-701DC8C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7333E-5C25-4B9A-A9C6-BC20FD627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9FC210-936D-4ABA-AF28-A4F4AD67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F8CC91-82A6-4641-85AA-E8E7C836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6D39F2-3071-494D-BC09-27621DE3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90" y="1618304"/>
            <a:ext cx="9247668" cy="42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2A050-83E3-46B4-8739-6CEA407AEC99}"/>
              </a:ext>
            </a:extLst>
          </p:cNvPr>
          <p:cNvSpPr txBox="1"/>
          <p:nvPr/>
        </p:nvSpPr>
        <p:spPr>
          <a:xfrm>
            <a:off x="330742" y="1084293"/>
            <a:ext cx="5667973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projection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(ERP) 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ERP(Equirectangular Projection)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 콘텐츠에 가장 널리 사용되는 투영 방식 중 하나이다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구면의 양쪽 극에서 왜곡이 발생한다는 단점이 있음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매핑은 구형 비디오에서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신호로 가장 일반적으로 사용되는 매핑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매핑은 양방향으로 표현될 수 있으며 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설명되어 있다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A.2: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구형 비디오와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 매핑</a:t>
            </a:r>
            <a:endParaRPr lang="ko-KR" altLang="en-US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BD602-AE1E-4272-BCC5-3002A8480C82}"/>
              </a:ext>
            </a:extLst>
          </p:cNvPr>
          <p:cNvSpPr txBox="1"/>
          <p:nvPr/>
        </p:nvSpPr>
        <p:spPr>
          <a:xfrm>
            <a:off x="6553204" y="1084916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C32E57-5202-450E-B80C-A154C9CA2BD3}"/>
              </a:ext>
            </a:extLst>
          </p:cNvPr>
          <p:cNvCxnSpPr>
            <a:cxnSpLocks/>
          </p:cNvCxnSpPr>
          <p:nvPr/>
        </p:nvCxnSpPr>
        <p:spPr>
          <a:xfrm>
            <a:off x="6193278" y="783875"/>
            <a:ext cx="0" cy="576000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489B6-C09A-433C-8871-04FEDC332F89}"/>
              </a:ext>
            </a:extLst>
          </p:cNvPr>
          <p:cNvSpPr txBox="1"/>
          <p:nvPr/>
        </p:nvSpPr>
        <p:spPr>
          <a:xfrm>
            <a:off x="126348" y="6604084"/>
            <a:ext cx="45136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https://itectec.com/spec/a-2-3-2-equirectangular-projection-erp/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C1631C-3B37-4949-9B42-C53DF06B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486277"/>
            <a:ext cx="4975693" cy="194586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84D4AD-450B-475C-86F9-434DEC7BBFD4}"/>
              </a:ext>
            </a:extLst>
          </p:cNvPr>
          <p:cNvCxnSpPr>
            <a:cxnSpLocks/>
          </p:cNvCxnSpPr>
          <p:nvPr/>
        </p:nvCxnSpPr>
        <p:spPr>
          <a:xfrm flipH="1">
            <a:off x="6193278" y="3589090"/>
            <a:ext cx="5150905" cy="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50DD87-2BE8-4F80-A787-435629B9A9A2}"/>
              </a:ext>
            </a:extLst>
          </p:cNvPr>
          <p:cNvSpPr txBox="1"/>
          <p:nvPr/>
        </p:nvSpPr>
        <p:spPr>
          <a:xfrm>
            <a:off x="6553203" y="3722902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모듈이란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1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8FF2F6-8AE0-4256-A5F0-D28703B5ED4D}"/>
              </a:ext>
            </a:extLst>
          </p:cNvPr>
          <p:cNvGrpSpPr/>
          <p:nvPr/>
        </p:nvGrpSpPr>
        <p:grpSpPr>
          <a:xfrm>
            <a:off x="220668" y="1408618"/>
            <a:ext cx="3791744" cy="4127841"/>
            <a:chOff x="1499552" y="1142910"/>
            <a:chExt cx="4342448" cy="46582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0910B6-6855-4838-882D-2999463F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552" y="1142910"/>
              <a:ext cx="4342448" cy="310993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8F6093-F451-402E-B34E-2E4ED80A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552" y="4252848"/>
              <a:ext cx="4342448" cy="154833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F4AE56-4700-4743-9B90-9DDCDB7A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082" y="808339"/>
            <a:ext cx="3297570" cy="352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1B222-7481-46A2-BF4C-708EF53638C1}"/>
              </a:ext>
            </a:extLst>
          </p:cNvPr>
          <p:cNvSpPr txBox="1"/>
          <p:nvPr/>
        </p:nvSpPr>
        <p:spPr>
          <a:xfrm>
            <a:off x="4012412" y="996157"/>
            <a:ext cx="4527848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영상은 전체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FOV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한 번에 캡처하여 장면 이해를 용이하게 하는 광범위한 컨텍스트를 제공할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[29].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카메라에 쉽게 접근할 수 있게 되고 여러 개의 대규모 파노라마 데이터 세트가 출시됨에 따라 의미 분할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16, 28],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재구성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[21, 26, 33]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실내 실시간 탐색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같은 파노라마 장면 모델링 작업에 대한 기술이 점점 더 많이 개발되고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논문은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캡처하는 단일 고해상도 등각 투영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전체적인 장면 모델링 문제를 해결하는 것을 목표로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이 목표를 달성하기 위한 효율적이고 효과적이며 다목적 프레임워크로 제시한다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이미지는 형상 피라미드 추출을 위해 먼저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 backbone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통과한 다음 제안된 효율적인 높이 압축 모듈은 형상 피라미드를 높이 치수가 평평한 잠재 수평 형상 표현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HoHNet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프레임워크는 최첨단 품질의 </a:t>
            </a:r>
            <a:r>
              <a:rPr lang="ko-KR" altLang="en-US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픽셀당 양식을 모두 제공할 수 있다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2F8F4C-0AD2-4C0A-A04C-6F3BD227B9D0}"/>
              </a:ext>
            </a:extLst>
          </p:cNvPr>
          <p:cNvSpPr/>
          <p:nvPr/>
        </p:nvSpPr>
        <p:spPr>
          <a:xfrm>
            <a:off x="220668" y="3190192"/>
            <a:ext cx="3791744" cy="377182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AFE7F-AA06-4D39-A5EB-EBA0BE4D4B19}"/>
              </a:ext>
            </a:extLst>
          </p:cNvPr>
          <p:cNvSpPr/>
          <p:nvPr/>
        </p:nvSpPr>
        <p:spPr>
          <a:xfrm>
            <a:off x="220668" y="3567374"/>
            <a:ext cx="3477572" cy="212793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6D3ECA-EAD2-4D14-B526-69DE2A350463}"/>
              </a:ext>
            </a:extLst>
          </p:cNvPr>
          <p:cNvSpPr/>
          <p:nvPr/>
        </p:nvSpPr>
        <p:spPr>
          <a:xfrm>
            <a:off x="220668" y="4200160"/>
            <a:ext cx="3791744" cy="13058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69153-DD29-4141-B2F3-16375F6A80EA}"/>
              </a:ext>
            </a:extLst>
          </p:cNvPr>
          <p:cNvSpPr txBox="1"/>
          <p:nvPr/>
        </p:nvSpPr>
        <p:spPr>
          <a:xfrm>
            <a:off x="8768081" y="4400957"/>
            <a:ext cx="3297570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모두를 위한 하나의 프레임워크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높이 치수가 평평한 잠재 수평 특징 표현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레이아웃 구조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 분할을 모델링하기 위한 새로운 딥 러닝 프레임워크이다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(h2d)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모듈은 소형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예측을 생성할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B9DCB-7045-424A-BF67-0CF34F2D783C}"/>
              </a:ext>
            </a:extLst>
          </p:cNvPr>
          <p:cNvSpPr/>
          <p:nvPr/>
        </p:nvSpPr>
        <p:spPr>
          <a:xfrm>
            <a:off x="8768079" y="3312183"/>
            <a:ext cx="3297571" cy="1024896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1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FA8451-330B-4586-ADBC-9DB6F4E798B3}"/>
              </a:ext>
            </a:extLst>
          </p:cNvPr>
          <p:cNvGrpSpPr/>
          <p:nvPr/>
        </p:nvGrpSpPr>
        <p:grpSpPr>
          <a:xfrm>
            <a:off x="605744" y="1274459"/>
            <a:ext cx="3975134" cy="4776929"/>
            <a:chOff x="788637" y="1396434"/>
            <a:chExt cx="3537707" cy="41965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2DB054-DF21-443A-AC3D-19D1688D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637" y="1396434"/>
              <a:ext cx="3537707" cy="24676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A74311-616D-479D-B357-F70A4F43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7" y="3864095"/>
              <a:ext cx="3537707" cy="17289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8C1DAE-7443-40EC-AE1B-E5301C6A5D08}"/>
              </a:ext>
            </a:extLst>
          </p:cNvPr>
          <p:cNvSpPr txBox="1"/>
          <p:nvPr/>
        </p:nvSpPr>
        <p:spPr>
          <a:xfrm>
            <a:off x="4824919" y="1339105"/>
            <a:ext cx="7120647" cy="463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인코딩하는 방법은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등에 의해 영감을 받았다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[21].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이 모델은 픽셀당 예측이 필요한 다른 시나리오에서 실현 가능성을 제한하는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양식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레이아웃의 모서리 또는 경계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예측 작업에만 적용할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인간이 만든 구조와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 정렬 중력의 강한 규칙성에 대한 관찰을 바탕으로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픽셀당 목표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잠재적 특징을 유연하게 인코딩할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2).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전체 프레임워크의 효율성을 유지하면서 픽셀당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새로운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horizon-to-dense(h2d)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소개한다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단순한 방법은 수평 예측의 채널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수를 높이로 처리하고 필요한 경우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적용하는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이를 위해서는 얕은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계층이 행에 독립적인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행에 의존하는 정보를 분리해야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8ABFB9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공간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혼합 본질은 주파수 영역의 조밀한 정보를 모델링하도록 동기를 부여하며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데이터 압축의 오랜 응용에 대한 이산 코사인 변환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(DCT)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의존한다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대체함으로써 조밀한 예측 결과를 개선할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수평 대 밀도 모듈을 통해 효율적으로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인코딩된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이제 조밀한 양식을 모델링할 수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있다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E1D59-01D1-47EE-8C7F-63081D70EA85}"/>
              </a:ext>
            </a:extLst>
          </p:cNvPr>
          <p:cNvSpPr/>
          <p:nvPr/>
        </p:nvSpPr>
        <p:spPr>
          <a:xfrm>
            <a:off x="605744" y="2258505"/>
            <a:ext cx="3975134" cy="83368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D3526-6202-4D0A-9885-64E66254DEF7}"/>
              </a:ext>
            </a:extLst>
          </p:cNvPr>
          <p:cNvSpPr/>
          <p:nvPr/>
        </p:nvSpPr>
        <p:spPr>
          <a:xfrm>
            <a:off x="3633178" y="2086813"/>
            <a:ext cx="947700" cy="17169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CED601-122A-4C33-8473-6057DA593682}"/>
              </a:ext>
            </a:extLst>
          </p:cNvPr>
          <p:cNvSpPr/>
          <p:nvPr/>
        </p:nvSpPr>
        <p:spPr>
          <a:xfrm>
            <a:off x="605744" y="3659690"/>
            <a:ext cx="3975134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3E4253-4222-449D-993E-18C0819A44FA}"/>
              </a:ext>
            </a:extLst>
          </p:cNvPr>
          <p:cNvSpPr/>
          <p:nvPr/>
        </p:nvSpPr>
        <p:spPr>
          <a:xfrm>
            <a:off x="605744" y="4456843"/>
            <a:ext cx="1817860" cy="19404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89512C-9CB0-4D72-85AC-41DB10B1DC14}"/>
              </a:ext>
            </a:extLst>
          </p:cNvPr>
          <p:cNvSpPr/>
          <p:nvPr/>
        </p:nvSpPr>
        <p:spPr>
          <a:xfrm>
            <a:off x="605744" y="5471670"/>
            <a:ext cx="3975134" cy="553084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625B-5887-4F03-9D63-3BC2B35D9649}"/>
              </a:ext>
            </a:extLst>
          </p:cNvPr>
          <p:cNvSpPr/>
          <p:nvPr/>
        </p:nvSpPr>
        <p:spPr>
          <a:xfrm>
            <a:off x="1514674" y="5277627"/>
            <a:ext cx="3066204" cy="19404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2DBE-7FD0-42C6-AD18-1AFCC966DBD9}"/>
              </a:ext>
            </a:extLst>
          </p:cNvPr>
          <p:cNvSpPr txBox="1"/>
          <p:nvPr/>
        </p:nvSpPr>
        <p:spPr>
          <a:xfrm>
            <a:off x="401987" y="6475743"/>
            <a:ext cx="8459879" cy="31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linear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interpolation (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050" dirty="0" err="1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: 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끝점이 주어졌을 때 그 사이에 위치한 값을 추정하기 위하여 직선 거리에 따라 선형적으로 계산하는 방법</a:t>
            </a:r>
          </a:p>
        </p:txBody>
      </p:sp>
    </p:spTree>
    <p:extLst>
      <p:ext uri="{BB962C8B-B14F-4D97-AF65-F5344CB8AC3E}">
        <p14:creationId xmlns:p14="http://schemas.microsoft.com/office/powerpoint/2010/main" val="45232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CAA3B-9381-4572-8738-3E19BF23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6" y="2281968"/>
            <a:ext cx="3484151" cy="253219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818F0B-1180-4B27-BA76-00EF1209AE7B}"/>
              </a:ext>
            </a:extLst>
          </p:cNvPr>
          <p:cNvGrpSpPr/>
          <p:nvPr/>
        </p:nvGrpSpPr>
        <p:grpSpPr>
          <a:xfrm>
            <a:off x="8973765" y="282600"/>
            <a:ext cx="3000727" cy="3872429"/>
            <a:chOff x="8973765" y="202701"/>
            <a:chExt cx="3000727" cy="387242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95AB0B-6D54-4381-BF57-650B53992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3765" y="202701"/>
              <a:ext cx="3000727" cy="246947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A6DDD7-FBC3-41F1-85C0-655A636E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3765" y="2581044"/>
              <a:ext cx="3000727" cy="149408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DF95A8-2590-4D2B-860F-05D6EA0C78D1}"/>
              </a:ext>
            </a:extLst>
          </p:cNvPr>
          <p:cNvSpPr/>
          <p:nvPr/>
        </p:nvSpPr>
        <p:spPr>
          <a:xfrm>
            <a:off x="8973765" y="2941105"/>
            <a:ext cx="3000727" cy="121392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2C135-34F8-47FF-9462-3B78934F0F7E}"/>
              </a:ext>
            </a:extLst>
          </p:cNvPr>
          <p:cNvSpPr txBox="1"/>
          <p:nvPr/>
        </p:nvSpPr>
        <p:spPr>
          <a:xfrm>
            <a:off x="8828793" y="4226039"/>
            <a:ext cx="3353223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중력을 정렬했을 때 이미지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column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 정보를 더 잘 압축하여 보관할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통계의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 [30]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1000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깊이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샘플링한다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지도는 고주파수가 잘린 이산 코사인 변환을 통해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16×1024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압축되며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각 열에 별도로 적용된다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원래 깊이와 역 변환 깊이 사이의 절대 오차를 측정한다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D270C-759F-493E-A9C0-FCD4DA78C375}"/>
              </a:ext>
            </a:extLst>
          </p:cNvPr>
          <p:cNvSpPr txBox="1"/>
          <p:nvPr/>
        </p:nvSpPr>
        <p:spPr>
          <a:xfrm>
            <a:off x="3932134" y="2035695"/>
            <a:ext cx="4839983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전체론적 장면 모델링을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주요 장점과 기여를 요약한다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Fast :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각각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 FPS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 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고해상도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파노라마에 대한 조밀한 양식을 생성할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방법은 레이아웃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의미론적 분할을 모델링할 수 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가장 일반적인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O(HW)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compact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최종 예측 공간을 완화한다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정확함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 및 레이아웃 재구성에 대한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성능은 최근의 최신 기술과 동등하다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밀도가 높은 깊이 추정에서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선행 기술을 어느 정도 능가한다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3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6538</Words>
  <Application>Microsoft Office PowerPoint</Application>
  <PresentationFormat>와이드스크린</PresentationFormat>
  <Paragraphs>277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KoPubWorld돋움체 Bold</vt:lpstr>
      <vt:lpstr>KoPub돋움체 Bold</vt:lpstr>
      <vt:lpstr>문화재돌봄체 Bold</vt:lpstr>
      <vt:lpstr>문화재돌봄체 Regular</vt:lpstr>
      <vt:lpstr>Arial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100</cp:revision>
  <dcterms:created xsi:type="dcterms:W3CDTF">2018-05-11T05:28:48Z</dcterms:created>
  <dcterms:modified xsi:type="dcterms:W3CDTF">2021-09-27T04:21:44Z</dcterms:modified>
</cp:coreProperties>
</file>